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28"/>
  </p:notesMasterIdLst>
  <p:sldIdLst>
    <p:sldId id="256" r:id="rId2"/>
    <p:sldId id="291" r:id="rId3"/>
    <p:sldId id="293" r:id="rId4"/>
    <p:sldId id="294" r:id="rId5"/>
    <p:sldId id="295" r:id="rId6"/>
    <p:sldId id="298" r:id="rId7"/>
    <p:sldId id="320" r:id="rId8"/>
    <p:sldId id="304" r:id="rId9"/>
    <p:sldId id="266" r:id="rId10"/>
    <p:sldId id="319" r:id="rId11"/>
    <p:sldId id="306" r:id="rId12"/>
    <p:sldId id="308" r:id="rId13"/>
    <p:sldId id="268" r:id="rId14"/>
    <p:sldId id="310" r:id="rId15"/>
    <p:sldId id="270" r:id="rId16"/>
    <p:sldId id="313" r:id="rId17"/>
    <p:sldId id="271" r:id="rId18"/>
    <p:sldId id="315" r:id="rId19"/>
    <p:sldId id="272" r:id="rId20"/>
    <p:sldId id="321" r:id="rId21"/>
    <p:sldId id="276" r:id="rId22"/>
    <p:sldId id="282" r:id="rId23"/>
    <p:sldId id="300" r:id="rId24"/>
    <p:sldId id="302" r:id="rId25"/>
    <p:sldId id="263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414" autoAdjust="0"/>
  </p:normalViewPr>
  <p:slideViewPr>
    <p:cSldViewPr snapToGrid="0" snapToObjects="1">
      <p:cViewPr>
        <p:scale>
          <a:sx n="80" d="100"/>
          <a:sy n="80" d="100"/>
        </p:scale>
        <p:origin x="1800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solidFill>
                  <a:schemeClr val="tx1"/>
                </a:solidFill>
                <a:latin typeface="Proxima Nova"/>
              </a:rPr>
              <a:t> Accuracy Across Thresholds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c:rich>
      </c:tx>
      <c:layout>
        <c:manualLayout>
          <c:xMode val="edge"/>
          <c:yMode val="edge"/>
          <c:x val="0.302392500546904"/>
          <c:y val="0.013671973908562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areaChart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Prediction: Yes_x000d_Actual: Yes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  <a:effectLst/>
          </c:spPr>
          <c:cat>
            <c:numRef>
              <c:f>Sheet1!$A$2:$A$100</c:f>
              <c:numCache>
                <c:formatCode>General</c:formatCode>
                <c:ptCount val="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</c:v>
                </c:pt>
                <c:pt idx="28">
                  <c:v>0.29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</c:v>
                </c:pt>
                <c:pt idx="55">
                  <c:v>0.56</c:v>
                </c:pt>
                <c:pt idx="56">
                  <c:v>0.57</c:v>
                </c:pt>
                <c:pt idx="57">
                  <c:v>0.58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cat>
          <c:val>
            <c:numRef>
              <c:f>Sheet1!$B$2:$B$101</c:f>
              <c:numCache>
                <c:formatCode>General</c:formatCode>
                <c:ptCount val="100"/>
                <c:pt idx="0">
                  <c:v>0.21087013509</c:v>
                </c:pt>
                <c:pt idx="1">
                  <c:v>0.209964873036</c:v>
                </c:pt>
                <c:pt idx="2">
                  <c:v>0.208832421663</c:v>
                </c:pt>
                <c:pt idx="3">
                  <c:v>0.207839779102</c:v>
                </c:pt>
                <c:pt idx="4">
                  <c:v>0.206808689118</c:v>
                </c:pt>
                <c:pt idx="5">
                  <c:v>0.205117002499</c:v>
                </c:pt>
                <c:pt idx="6">
                  <c:v>0.202722776603</c:v>
                </c:pt>
                <c:pt idx="7">
                  <c:v>0.199549116583</c:v>
                </c:pt>
                <c:pt idx="8">
                  <c:v>0.196403418325</c:v>
                </c:pt>
                <c:pt idx="9">
                  <c:v>0.192712465703</c:v>
                </c:pt>
                <c:pt idx="10">
                  <c:v>0.189234721518</c:v>
                </c:pt>
                <c:pt idx="11">
                  <c:v>0.18595270967</c:v>
                </c:pt>
                <c:pt idx="12">
                  <c:v>0.183289351811</c:v>
                </c:pt>
                <c:pt idx="13">
                  <c:v>0.181111829573</c:v>
                </c:pt>
                <c:pt idx="14">
                  <c:v>0.178846926828</c:v>
                </c:pt>
                <c:pt idx="15">
                  <c:v>0.17619055941</c:v>
                </c:pt>
                <c:pt idx="16">
                  <c:v>0.173701962566</c:v>
                </c:pt>
                <c:pt idx="17">
                  <c:v>0.171384631516</c:v>
                </c:pt>
                <c:pt idx="18">
                  <c:v>0.169196623617</c:v>
                </c:pt>
                <c:pt idx="19">
                  <c:v>0.166872302127</c:v>
                </c:pt>
                <c:pt idx="20">
                  <c:v>0.164422152706</c:v>
                </c:pt>
                <c:pt idx="21">
                  <c:v>0.16214326908</c:v>
                </c:pt>
                <c:pt idx="22">
                  <c:v>0.160091574771</c:v>
                </c:pt>
                <c:pt idx="23">
                  <c:v>0.158277555443</c:v>
                </c:pt>
                <c:pt idx="24">
                  <c:v>0.156669754111</c:v>
                </c:pt>
                <c:pt idx="25">
                  <c:v>0.155121371524</c:v>
                </c:pt>
                <c:pt idx="26">
                  <c:v>0.153733769071</c:v>
                </c:pt>
                <c:pt idx="27">
                  <c:v>0.15225529089</c:v>
                </c:pt>
                <c:pt idx="28">
                  <c:v>0.150497195086</c:v>
                </c:pt>
                <c:pt idx="29">
                  <c:v>0.148557347827</c:v>
                </c:pt>
                <c:pt idx="30">
                  <c:v>0.146432253893</c:v>
                </c:pt>
                <c:pt idx="31">
                  <c:v>0.144506387515</c:v>
                </c:pt>
                <c:pt idx="32">
                  <c:v>0.14236381748</c:v>
                </c:pt>
                <c:pt idx="33">
                  <c:v>0.14041348456</c:v>
                </c:pt>
                <c:pt idx="34">
                  <c:v>0.138225476661</c:v>
                </c:pt>
                <c:pt idx="35">
                  <c:v>0.136222715437</c:v>
                </c:pt>
                <c:pt idx="36">
                  <c:v>0.134132573705</c:v>
                </c:pt>
                <c:pt idx="37">
                  <c:v>0.132147288583</c:v>
                </c:pt>
                <c:pt idx="38">
                  <c:v>0.130141032139</c:v>
                </c:pt>
                <c:pt idx="39">
                  <c:v>0.128138270915</c:v>
                </c:pt>
                <c:pt idx="40">
                  <c:v>0.126184442775</c:v>
                </c:pt>
                <c:pt idx="41">
                  <c:v>0.124251585956</c:v>
                </c:pt>
                <c:pt idx="42">
                  <c:v>0.122157949005</c:v>
                </c:pt>
                <c:pt idx="43">
                  <c:v>0.12014819734</c:v>
                </c:pt>
                <c:pt idx="44">
                  <c:v>0.117995141644</c:v>
                </c:pt>
                <c:pt idx="45">
                  <c:v>0.115793152863</c:v>
                </c:pt>
                <c:pt idx="46">
                  <c:v>0.113682039811</c:v>
                </c:pt>
                <c:pt idx="47">
                  <c:v>0.111672288146</c:v>
                </c:pt>
                <c:pt idx="48">
                  <c:v>0.109669526922</c:v>
                </c:pt>
                <c:pt idx="49">
                  <c:v>0.107764631866</c:v>
                </c:pt>
                <c:pt idx="50">
                  <c:v>0.105726918439</c:v>
                </c:pt>
                <c:pt idx="51">
                  <c:v>0.103836004264</c:v>
                </c:pt>
                <c:pt idx="52">
                  <c:v>0.101980042292</c:v>
                </c:pt>
                <c:pt idx="53">
                  <c:v>0.100054175914</c:v>
                </c:pt>
                <c:pt idx="54">
                  <c:v>0.0981178238758</c:v>
                </c:pt>
                <c:pt idx="55">
                  <c:v>0.0959892347215</c:v>
                </c:pt>
                <c:pt idx="56">
                  <c:v>0.0936579227906</c:v>
                </c:pt>
                <c:pt idx="57">
                  <c:v>0.0914734101117</c:v>
                </c:pt>
                <c:pt idx="58">
                  <c:v>0.0892854022125</c:v>
                </c:pt>
                <c:pt idx="59">
                  <c:v>0.087093899093</c:v>
                </c:pt>
                <c:pt idx="60">
                  <c:v>0.0849723003792</c:v>
                </c:pt>
                <c:pt idx="61">
                  <c:v>0.0828681777669</c:v>
                </c:pt>
                <c:pt idx="62">
                  <c:v>0.0804494853288</c:v>
                </c:pt>
                <c:pt idx="63">
                  <c:v>0.0779154506213</c:v>
                </c:pt>
                <c:pt idx="64">
                  <c:v>0.0753569493717</c:v>
                </c:pt>
                <c:pt idx="65">
                  <c:v>0.0730291326611</c:v>
                </c:pt>
                <c:pt idx="66">
                  <c:v>0.0708271438807</c:v>
                </c:pt>
                <c:pt idx="67">
                  <c:v>0.0684853462889</c:v>
                </c:pt>
                <c:pt idx="68">
                  <c:v>0.0661260725957</c:v>
                </c:pt>
                <c:pt idx="69">
                  <c:v>0.0635500952448</c:v>
                </c:pt>
                <c:pt idx="70">
                  <c:v>0.0609985844358</c:v>
                </c:pt>
                <c:pt idx="71">
                  <c:v>0.0584680449485</c:v>
                </c:pt>
                <c:pt idx="72">
                  <c:v>0.0557837157687</c:v>
                </c:pt>
                <c:pt idx="73">
                  <c:v>0.053137834012</c:v>
                </c:pt>
                <c:pt idx="74">
                  <c:v>0.0504430191713</c:v>
                </c:pt>
                <c:pt idx="75">
                  <c:v>0.047692280806</c:v>
                </c:pt>
                <c:pt idx="76">
                  <c:v>0.0448786284756</c:v>
                </c:pt>
                <c:pt idx="77">
                  <c:v>0.0422047849566</c:v>
                </c:pt>
                <c:pt idx="78">
                  <c:v>0.0394295800493</c:v>
                </c:pt>
                <c:pt idx="79">
                  <c:v>0.0365600041943</c:v>
                </c:pt>
                <c:pt idx="80">
                  <c:v>0.0336100382727</c:v>
                </c:pt>
                <c:pt idx="81">
                  <c:v>0.0307544432988</c:v>
                </c:pt>
                <c:pt idx="82">
                  <c:v>0.02783942958</c:v>
                </c:pt>
                <c:pt idx="83">
                  <c:v>0.0247671309484</c:v>
                </c:pt>
                <c:pt idx="84">
                  <c:v>0.0219569738383</c:v>
                </c:pt>
                <c:pt idx="85">
                  <c:v>0.0191957498121</c:v>
                </c:pt>
                <c:pt idx="86">
                  <c:v>0.0166407437829</c:v>
                </c:pt>
                <c:pt idx="87">
                  <c:v>0.0142535083274</c:v>
                </c:pt>
                <c:pt idx="88">
                  <c:v>0.0119187011761</c:v>
                </c:pt>
                <c:pt idx="89">
                  <c:v>0.00968525541322</c:v>
                </c:pt>
                <c:pt idx="90">
                  <c:v>0.0077069607312</c:v>
                </c:pt>
                <c:pt idx="91">
                  <c:v>0.00585449397948</c:v>
                </c:pt>
                <c:pt idx="92">
                  <c:v>0.00436203491725</c:v>
                </c:pt>
                <c:pt idx="93">
                  <c:v>0.00293948026074</c:v>
                </c:pt>
                <c:pt idx="94">
                  <c:v>0.00183149543</c:v>
                </c:pt>
                <c:pt idx="95">
                  <c:v>0.00113944181332</c:v>
                </c:pt>
                <c:pt idx="96">
                  <c:v>0.000534768703798</c:v>
                </c:pt>
                <c:pt idx="97">
                  <c:v>0.000216703657748</c:v>
                </c:pt>
                <c:pt idx="98">
                  <c:v>0.000101361388301</c:v>
                </c:pt>
              </c:numCache>
            </c:numRef>
          </c:val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Prediction: No_x000d_Actual: Yes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cat>
            <c:numRef>
              <c:f>Sheet1!$A$2:$A$100</c:f>
              <c:numCache>
                <c:formatCode>General</c:formatCode>
                <c:ptCount val="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</c:v>
                </c:pt>
                <c:pt idx="28">
                  <c:v>0.29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</c:v>
                </c:pt>
                <c:pt idx="55">
                  <c:v>0.56</c:v>
                </c:pt>
                <c:pt idx="56">
                  <c:v>0.57</c:v>
                </c:pt>
                <c:pt idx="57">
                  <c:v>0.58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cat>
          <c:val>
            <c:numRef>
              <c:f>Sheet1!$E$2:$E$101</c:f>
              <c:numCache>
                <c:formatCode>General</c:formatCode>
                <c:ptCount val="100"/>
                <c:pt idx="0">
                  <c:v>0.000877300291851</c:v>
                </c:pt>
                <c:pt idx="1">
                  <c:v>0.00178256234599</c:v>
                </c:pt>
                <c:pt idx="2">
                  <c:v>0.00291501371874</c:v>
                </c:pt>
                <c:pt idx="3">
                  <c:v>0.00390765628004</c:v>
                </c:pt>
                <c:pt idx="4">
                  <c:v>0.00493874626448</c:v>
                </c:pt>
                <c:pt idx="5">
                  <c:v>0.00663043288303</c:v>
                </c:pt>
                <c:pt idx="6">
                  <c:v>0.00902465877912</c:v>
                </c:pt>
                <c:pt idx="7">
                  <c:v>0.012198318799</c:v>
                </c:pt>
                <c:pt idx="8">
                  <c:v>0.0153440170567</c:v>
                </c:pt>
                <c:pt idx="9">
                  <c:v>0.019034969679</c:v>
                </c:pt>
                <c:pt idx="10">
                  <c:v>0.0225127138638</c:v>
                </c:pt>
                <c:pt idx="11">
                  <c:v>0.0257947257126</c:v>
                </c:pt>
                <c:pt idx="12">
                  <c:v>0.0284580835707</c:v>
                </c:pt>
                <c:pt idx="13">
                  <c:v>0.0306356058091</c:v>
                </c:pt>
                <c:pt idx="14">
                  <c:v>0.0329005085546</c:v>
                </c:pt>
                <c:pt idx="15">
                  <c:v>0.0355568759721</c:v>
                </c:pt>
                <c:pt idx="16">
                  <c:v>0.0380454728159</c:v>
                </c:pt>
                <c:pt idx="17">
                  <c:v>0.0403628038657</c:v>
                </c:pt>
                <c:pt idx="18">
                  <c:v>0.0425508117649</c:v>
                </c:pt>
                <c:pt idx="19">
                  <c:v>0.0448751332553</c:v>
                </c:pt>
                <c:pt idx="20">
                  <c:v>0.0473252826759</c:v>
                </c:pt>
                <c:pt idx="21">
                  <c:v>0.0496041663026</c:v>
                </c:pt>
                <c:pt idx="22">
                  <c:v>0.0516558606106</c:v>
                </c:pt>
                <c:pt idx="23">
                  <c:v>0.0534698799392</c:v>
                </c:pt>
                <c:pt idx="24">
                  <c:v>0.0550776812709</c:v>
                </c:pt>
                <c:pt idx="25">
                  <c:v>0.0566260638577</c:v>
                </c:pt>
                <c:pt idx="26">
                  <c:v>0.0580136663113</c:v>
                </c:pt>
                <c:pt idx="27">
                  <c:v>0.0594921444924</c:v>
                </c:pt>
                <c:pt idx="28">
                  <c:v>0.0612502402964</c:v>
                </c:pt>
                <c:pt idx="29">
                  <c:v>0.0631900875553</c:v>
                </c:pt>
                <c:pt idx="30">
                  <c:v>0.0653151814893</c:v>
                </c:pt>
                <c:pt idx="31">
                  <c:v>0.067241047867</c:v>
                </c:pt>
                <c:pt idx="32">
                  <c:v>0.0693836179025</c:v>
                </c:pt>
                <c:pt idx="33">
                  <c:v>0.0713339508223</c:v>
                </c:pt>
                <c:pt idx="34">
                  <c:v>0.0735219587214</c:v>
                </c:pt>
                <c:pt idx="35">
                  <c:v>0.0755247199455</c:v>
                </c:pt>
                <c:pt idx="36">
                  <c:v>0.0776148616767</c:v>
                </c:pt>
                <c:pt idx="37">
                  <c:v>0.0796001467993</c:v>
                </c:pt>
                <c:pt idx="38">
                  <c:v>0.0816064032436</c:v>
                </c:pt>
                <c:pt idx="39">
                  <c:v>0.0836091644676</c:v>
                </c:pt>
                <c:pt idx="40">
                  <c:v>0.0855629926076</c:v>
                </c:pt>
                <c:pt idx="41">
                  <c:v>0.0874958494259</c:v>
                </c:pt>
                <c:pt idx="42">
                  <c:v>0.0895894863774</c:v>
                </c:pt>
                <c:pt idx="43">
                  <c:v>0.091599238042</c:v>
                </c:pt>
                <c:pt idx="44">
                  <c:v>0.0937522937383</c:v>
                </c:pt>
                <c:pt idx="45">
                  <c:v>0.0959542825187</c:v>
                </c:pt>
                <c:pt idx="46">
                  <c:v>0.0980653955716</c:v>
                </c:pt>
                <c:pt idx="47">
                  <c:v>0.100075147236</c:v>
                </c:pt>
                <c:pt idx="48">
                  <c:v>0.10207790846</c:v>
                </c:pt>
                <c:pt idx="49">
                  <c:v>0.103982803516</c:v>
                </c:pt>
                <c:pt idx="50">
                  <c:v>0.106020516943</c:v>
                </c:pt>
                <c:pt idx="51">
                  <c:v>0.107911431118</c:v>
                </c:pt>
                <c:pt idx="52">
                  <c:v>0.10976739309</c:v>
                </c:pt>
                <c:pt idx="53">
                  <c:v>0.111693259468</c:v>
                </c:pt>
                <c:pt idx="54">
                  <c:v>0.113629611506</c:v>
                </c:pt>
                <c:pt idx="55">
                  <c:v>0.115758200661</c:v>
                </c:pt>
                <c:pt idx="56">
                  <c:v>0.118089512592</c:v>
                </c:pt>
                <c:pt idx="57">
                  <c:v>0.12027402527</c:v>
                </c:pt>
                <c:pt idx="58">
                  <c:v>0.12246203317</c:v>
                </c:pt>
                <c:pt idx="59">
                  <c:v>0.124653536289</c:v>
                </c:pt>
                <c:pt idx="60">
                  <c:v>0.126775135003</c:v>
                </c:pt>
                <c:pt idx="61">
                  <c:v>0.128879257615</c:v>
                </c:pt>
                <c:pt idx="62">
                  <c:v>0.131297950053</c:v>
                </c:pt>
                <c:pt idx="63">
                  <c:v>0.133831984761</c:v>
                </c:pt>
                <c:pt idx="64">
                  <c:v>0.13639048601</c:v>
                </c:pt>
                <c:pt idx="65">
                  <c:v>0.138718302721</c:v>
                </c:pt>
                <c:pt idx="66">
                  <c:v>0.140920291501</c:v>
                </c:pt>
                <c:pt idx="67">
                  <c:v>0.143262089093</c:v>
                </c:pt>
                <c:pt idx="68">
                  <c:v>0.145621362786</c:v>
                </c:pt>
                <c:pt idx="69">
                  <c:v>0.148197340137</c:v>
                </c:pt>
                <c:pt idx="70">
                  <c:v>0.150748850946</c:v>
                </c:pt>
                <c:pt idx="71">
                  <c:v>0.153279390434</c:v>
                </c:pt>
                <c:pt idx="72">
                  <c:v>0.155963719613</c:v>
                </c:pt>
                <c:pt idx="73">
                  <c:v>0.15860960137</c:v>
                </c:pt>
                <c:pt idx="74">
                  <c:v>0.161304416211</c:v>
                </c:pt>
                <c:pt idx="75">
                  <c:v>0.164055154576</c:v>
                </c:pt>
                <c:pt idx="76">
                  <c:v>0.166868806907</c:v>
                </c:pt>
                <c:pt idx="77">
                  <c:v>0.169542650426</c:v>
                </c:pt>
                <c:pt idx="78">
                  <c:v>0.172317855333</c:v>
                </c:pt>
                <c:pt idx="79">
                  <c:v>0.175187431188</c:v>
                </c:pt>
                <c:pt idx="80">
                  <c:v>0.178137397109</c:v>
                </c:pt>
                <c:pt idx="81">
                  <c:v>0.180992992083</c:v>
                </c:pt>
                <c:pt idx="82">
                  <c:v>0.183908005802</c:v>
                </c:pt>
                <c:pt idx="83">
                  <c:v>0.186980304434</c:v>
                </c:pt>
                <c:pt idx="84">
                  <c:v>0.189790461544</c:v>
                </c:pt>
                <c:pt idx="85">
                  <c:v>0.19255168557</c:v>
                </c:pt>
                <c:pt idx="86">
                  <c:v>0.195106691599</c:v>
                </c:pt>
                <c:pt idx="87">
                  <c:v>0.197493927055</c:v>
                </c:pt>
                <c:pt idx="88">
                  <c:v>0.199828734206</c:v>
                </c:pt>
                <c:pt idx="89">
                  <c:v>0.202062179969</c:v>
                </c:pt>
                <c:pt idx="90">
                  <c:v>0.204040474651</c:v>
                </c:pt>
                <c:pt idx="91">
                  <c:v>0.205892941403</c:v>
                </c:pt>
                <c:pt idx="92">
                  <c:v>0.207385400465</c:v>
                </c:pt>
                <c:pt idx="93">
                  <c:v>0.208807955121</c:v>
                </c:pt>
                <c:pt idx="94">
                  <c:v>0.209915939952</c:v>
                </c:pt>
                <c:pt idx="95">
                  <c:v>0.210607993569</c:v>
                </c:pt>
                <c:pt idx="96">
                  <c:v>0.211212666678</c:v>
                </c:pt>
                <c:pt idx="97">
                  <c:v>0.211530731724</c:v>
                </c:pt>
                <c:pt idx="98">
                  <c:v>0.211646073994</c:v>
                </c:pt>
              </c:numCache>
            </c:numRef>
          </c:val>
        </c:ser>
        <c:ser>
          <c:idx val="4"/>
          <c:order val="2"/>
          <c:tx>
            <c:strRef>
              <c:f>Sheet1!#REF!</c:f>
              <c:strCache>
                <c:ptCount val="1"/>
                <c:pt idx="0">
                  <c:v>Prediction: No_x000d_Actual: No</c:v>
                </c:pt>
              </c:strCache>
            </c:strRef>
          </c:tx>
          <c:spPr>
            <a:solidFill>
              <a:srgbClr val="FF0000">
                <a:alpha val="50196"/>
              </a:srgbClr>
            </a:solidFill>
            <a:ln>
              <a:noFill/>
            </a:ln>
            <a:effectLst/>
          </c:spPr>
          <c:cat>
            <c:numRef>
              <c:f>Sheet1!$A$2:$A$100</c:f>
              <c:numCache>
                <c:formatCode>General</c:formatCode>
                <c:ptCount val="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</c:v>
                </c:pt>
                <c:pt idx="28">
                  <c:v>0.29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</c:v>
                </c:pt>
                <c:pt idx="55">
                  <c:v>0.56</c:v>
                </c:pt>
                <c:pt idx="56">
                  <c:v>0.57</c:v>
                </c:pt>
                <c:pt idx="57">
                  <c:v>0.58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00"/>
                <c:pt idx="0">
                  <c:v>0.131570577236</c:v>
                </c:pt>
                <c:pt idx="1">
                  <c:v>0.189891822932</c:v>
                </c:pt>
                <c:pt idx="2">
                  <c:v>0.232065150906</c:v>
                </c:pt>
                <c:pt idx="3">
                  <c:v>0.260767899897</c:v>
                </c:pt>
                <c:pt idx="4">
                  <c:v>0.283623145349</c:v>
                </c:pt>
                <c:pt idx="5">
                  <c:v>0.313538735779</c:v>
                </c:pt>
                <c:pt idx="6">
                  <c:v>0.354265042554</c:v>
                </c:pt>
                <c:pt idx="7">
                  <c:v>0.395456213628</c:v>
                </c:pt>
                <c:pt idx="8">
                  <c:v>0.433749847084</c:v>
                </c:pt>
                <c:pt idx="9">
                  <c:v>0.470732772933</c:v>
                </c:pt>
                <c:pt idx="10">
                  <c:v>0.50085108614</c:v>
                </c:pt>
                <c:pt idx="11">
                  <c:v>0.525188304993</c:v>
                </c:pt>
                <c:pt idx="12">
                  <c:v>0.543650058545</c:v>
                </c:pt>
                <c:pt idx="13">
                  <c:v>0.558354450289</c:v>
                </c:pt>
                <c:pt idx="14">
                  <c:v>0.572349312315</c:v>
                </c:pt>
                <c:pt idx="15">
                  <c:v>0.586896419147</c:v>
                </c:pt>
                <c:pt idx="16">
                  <c:v>0.599437269534</c:v>
                </c:pt>
                <c:pt idx="17">
                  <c:v>0.609489523077</c:v>
                </c:pt>
                <c:pt idx="18">
                  <c:v>0.619852851226</c:v>
                </c:pt>
                <c:pt idx="19">
                  <c:v>0.629468202233</c:v>
                </c:pt>
                <c:pt idx="20">
                  <c:v>0.638307614337</c:v>
                </c:pt>
                <c:pt idx="21">
                  <c:v>0.646430506283</c:v>
                </c:pt>
                <c:pt idx="22">
                  <c:v>0.652847730728</c:v>
                </c:pt>
                <c:pt idx="23">
                  <c:v>0.658597368099</c:v>
                </c:pt>
                <c:pt idx="24">
                  <c:v>0.663263487181</c:v>
                </c:pt>
                <c:pt idx="25">
                  <c:v>0.66752066549</c:v>
                </c:pt>
                <c:pt idx="26">
                  <c:v>0.671484245295</c:v>
                </c:pt>
                <c:pt idx="27">
                  <c:v>0.675472291641</c:v>
                </c:pt>
                <c:pt idx="28">
                  <c:v>0.679621118121</c:v>
                </c:pt>
                <c:pt idx="29">
                  <c:v>0.683934219954</c:v>
                </c:pt>
                <c:pt idx="30">
                  <c:v>0.68815994128</c:v>
                </c:pt>
                <c:pt idx="31">
                  <c:v>0.692326243862</c:v>
                </c:pt>
                <c:pt idx="32">
                  <c:v>0.696618374373</c:v>
                </c:pt>
                <c:pt idx="33">
                  <c:v>0.70048758323</c:v>
                </c:pt>
                <c:pt idx="34">
                  <c:v>0.704115621887</c:v>
                </c:pt>
                <c:pt idx="35">
                  <c:v>0.707705213121</c:v>
                </c:pt>
                <c:pt idx="36">
                  <c:v>0.711277328254</c:v>
                </c:pt>
                <c:pt idx="37">
                  <c:v>0.714671187152</c:v>
                </c:pt>
                <c:pt idx="38">
                  <c:v>0.717799409308</c:v>
                </c:pt>
                <c:pt idx="39">
                  <c:v>0.720466262386</c:v>
                </c:pt>
                <c:pt idx="40">
                  <c:v>0.723304381259</c:v>
                </c:pt>
                <c:pt idx="41">
                  <c:v>0.726187937995</c:v>
                </c:pt>
                <c:pt idx="42">
                  <c:v>0.728795372328</c:v>
                </c:pt>
                <c:pt idx="43">
                  <c:v>0.731490187169</c:v>
                </c:pt>
                <c:pt idx="44">
                  <c:v>0.734174516349</c:v>
                </c:pt>
                <c:pt idx="45">
                  <c:v>0.736862340749</c:v>
                </c:pt>
                <c:pt idx="46">
                  <c:v>0.739207633561</c:v>
                </c:pt>
                <c:pt idx="47">
                  <c:v>0.741357194037</c:v>
                </c:pt>
                <c:pt idx="48">
                  <c:v>0.743503259293</c:v>
                </c:pt>
                <c:pt idx="49">
                  <c:v>0.745485049195</c:v>
                </c:pt>
                <c:pt idx="50">
                  <c:v>0.747386449031</c:v>
                </c:pt>
                <c:pt idx="51">
                  <c:v>0.749008231244</c:v>
                </c:pt>
                <c:pt idx="52">
                  <c:v>0.750843221894</c:v>
                </c:pt>
                <c:pt idx="53">
                  <c:v>0.752335680956</c:v>
                </c:pt>
                <c:pt idx="54">
                  <c:v>0.753939987068</c:v>
                </c:pt>
                <c:pt idx="55">
                  <c:v>0.755670121109</c:v>
                </c:pt>
                <c:pt idx="56">
                  <c:v>0.757277922441</c:v>
                </c:pt>
                <c:pt idx="57">
                  <c:v>0.758885723773</c:v>
                </c:pt>
                <c:pt idx="58">
                  <c:v>0.760416630258</c:v>
                </c:pt>
                <c:pt idx="59">
                  <c:v>0.761765785289</c:v>
                </c:pt>
                <c:pt idx="60">
                  <c:v>0.763296691774</c:v>
                </c:pt>
                <c:pt idx="61">
                  <c:v>0.764568951958</c:v>
                </c:pt>
                <c:pt idx="62">
                  <c:v>0.765869173905</c:v>
                </c:pt>
                <c:pt idx="63">
                  <c:v>0.76715191975</c:v>
                </c:pt>
                <c:pt idx="64">
                  <c:v>0.768343789867</c:v>
                </c:pt>
                <c:pt idx="65">
                  <c:v>0.769626535712</c:v>
                </c:pt>
                <c:pt idx="66">
                  <c:v>0.770776463187</c:v>
                </c:pt>
                <c:pt idx="67">
                  <c:v>0.77191940022</c:v>
                </c:pt>
                <c:pt idx="68">
                  <c:v>0.77302039461</c:v>
                </c:pt>
                <c:pt idx="69">
                  <c:v>0.774086436798</c:v>
                </c:pt>
                <c:pt idx="70">
                  <c:v>0.775016165394</c:v>
                </c:pt>
                <c:pt idx="71">
                  <c:v>0.775991331854</c:v>
                </c:pt>
                <c:pt idx="72">
                  <c:v>0.776963003093</c:v>
                </c:pt>
                <c:pt idx="73">
                  <c:v>0.777938169553</c:v>
                </c:pt>
                <c:pt idx="74">
                  <c:v>0.77887838381</c:v>
                </c:pt>
                <c:pt idx="75">
                  <c:v>0.779720731899</c:v>
                </c:pt>
                <c:pt idx="76">
                  <c:v>0.780622498733</c:v>
                </c:pt>
                <c:pt idx="77">
                  <c:v>0.78144038028</c:v>
                </c:pt>
                <c:pt idx="78">
                  <c:v>0.782202338302</c:v>
                </c:pt>
                <c:pt idx="79">
                  <c:v>0.782988762867</c:v>
                </c:pt>
                <c:pt idx="80">
                  <c:v>0.783617902518</c:v>
                </c:pt>
                <c:pt idx="81">
                  <c:v>0.784379860541</c:v>
                </c:pt>
                <c:pt idx="82">
                  <c:v>0.784890162703</c:v>
                </c:pt>
                <c:pt idx="83">
                  <c:v>0.785382988763</c:v>
                </c:pt>
                <c:pt idx="84">
                  <c:v>0.785893290925</c:v>
                </c:pt>
                <c:pt idx="85">
                  <c:v>0.786305726918</c:v>
                </c:pt>
                <c:pt idx="86">
                  <c:v>0.786697191591</c:v>
                </c:pt>
                <c:pt idx="87">
                  <c:v>0.787046713619</c:v>
                </c:pt>
                <c:pt idx="88">
                  <c:v>0.787308855141</c:v>
                </c:pt>
                <c:pt idx="89">
                  <c:v>0.787504587477</c:v>
                </c:pt>
                <c:pt idx="90">
                  <c:v>0.787735272016</c:v>
                </c:pt>
                <c:pt idx="91">
                  <c:v>0.787857604726</c:v>
                </c:pt>
                <c:pt idx="92">
                  <c:v>0.787986927876</c:v>
                </c:pt>
                <c:pt idx="93">
                  <c:v>0.788081298824</c:v>
                </c:pt>
                <c:pt idx="94">
                  <c:v>0.78816168889</c:v>
                </c:pt>
                <c:pt idx="95">
                  <c:v>0.788210621974</c:v>
                </c:pt>
                <c:pt idx="96">
                  <c:v>0.788221107635</c:v>
                </c:pt>
                <c:pt idx="97">
                  <c:v>0.788238583737</c:v>
                </c:pt>
                <c:pt idx="98">
                  <c:v>0.788249069398</c:v>
                </c:pt>
              </c:numCache>
            </c:numRef>
          </c:val>
        </c:ser>
        <c:ser>
          <c:idx val="2"/>
          <c:order val="3"/>
          <c:tx>
            <c:strRef>
              <c:f>Sheet1!$C$1</c:f>
              <c:strCache>
                <c:ptCount val="1"/>
                <c:pt idx="0">
                  <c:v>Prediction: Yes_x000d_Actual: No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  <a:effectLst/>
          </c:spPr>
          <c:cat>
            <c:numRef>
              <c:f>Sheet1!$A$2:$A$100</c:f>
              <c:numCache>
                <c:formatCode>General</c:formatCode>
                <c:ptCount val="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</c:v>
                </c:pt>
                <c:pt idx="28">
                  <c:v>0.29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</c:v>
                </c:pt>
                <c:pt idx="55">
                  <c:v>0.56</c:v>
                </c:pt>
                <c:pt idx="56">
                  <c:v>0.57</c:v>
                </c:pt>
                <c:pt idx="57">
                  <c:v>0.58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cat>
          <c:val>
            <c:numRef>
              <c:f>Sheet1!$C$2:$C$101</c:f>
              <c:numCache>
                <c:formatCode>General</c:formatCode>
                <c:ptCount val="100"/>
                <c:pt idx="0">
                  <c:v>0.656681987382</c:v>
                </c:pt>
                <c:pt idx="1">
                  <c:v>0.598360741686</c:v>
                </c:pt>
                <c:pt idx="2">
                  <c:v>0.556187413712</c:v>
                </c:pt>
                <c:pt idx="3">
                  <c:v>0.527484664721</c:v>
                </c:pt>
                <c:pt idx="4">
                  <c:v>0.504629419269</c:v>
                </c:pt>
                <c:pt idx="5">
                  <c:v>0.474713828839</c:v>
                </c:pt>
                <c:pt idx="6">
                  <c:v>0.433987522064</c:v>
                </c:pt>
                <c:pt idx="7">
                  <c:v>0.39279635099</c:v>
                </c:pt>
                <c:pt idx="8">
                  <c:v>0.354502717534</c:v>
                </c:pt>
                <c:pt idx="9">
                  <c:v>0.317519791685</c:v>
                </c:pt>
                <c:pt idx="10">
                  <c:v>0.287401478478</c:v>
                </c:pt>
                <c:pt idx="11">
                  <c:v>0.263064259625</c:v>
                </c:pt>
                <c:pt idx="12">
                  <c:v>0.244602506073</c:v>
                </c:pt>
                <c:pt idx="13">
                  <c:v>0.229898114329</c:v>
                </c:pt>
                <c:pt idx="14">
                  <c:v>0.215903252302</c:v>
                </c:pt>
                <c:pt idx="15">
                  <c:v>0.201356145471</c:v>
                </c:pt>
                <c:pt idx="16">
                  <c:v>0.188815295084</c:v>
                </c:pt>
                <c:pt idx="17">
                  <c:v>0.178763041541</c:v>
                </c:pt>
                <c:pt idx="18">
                  <c:v>0.168399713392</c:v>
                </c:pt>
                <c:pt idx="19">
                  <c:v>0.158784362384</c:v>
                </c:pt>
                <c:pt idx="20">
                  <c:v>0.14994495028</c:v>
                </c:pt>
                <c:pt idx="21">
                  <c:v>0.141822058335</c:v>
                </c:pt>
                <c:pt idx="22">
                  <c:v>0.13540483389</c:v>
                </c:pt>
                <c:pt idx="23">
                  <c:v>0.129655196519</c:v>
                </c:pt>
                <c:pt idx="24">
                  <c:v>0.124989077437</c:v>
                </c:pt>
                <c:pt idx="25">
                  <c:v>0.120731899128</c:v>
                </c:pt>
                <c:pt idx="26">
                  <c:v>0.116768319323</c:v>
                </c:pt>
                <c:pt idx="27">
                  <c:v>0.112780272977</c:v>
                </c:pt>
                <c:pt idx="28">
                  <c:v>0.108631446497</c:v>
                </c:pt>
                <c:pt idx="29">
                  <c:v>0.104318344664</c:v>
                </c:pt>
                <c:pt idx="30">
                  <c:v>0.100092623338</c:v>
                </c:pt>
                <c:pt idx="31">
                  <c:v>0.0959263207564</c:v>
                </c:pt>
                <c:pt idx="32">
                  <c:v>0.0916341902448</c:v>
                </c:pt>
                <c:pt idx="33">
                  <c:v>0.087764981388</c:v>
                </c:pt>
                <c:pt idx="34">
                  <c:v>0.0841369427308</c:v>
                </c:pt>
                <c:pt idx="35">
                  <c:v>0.0805473514968</c:v>
                </c:pt>
                <c:pt idx="36">
                  <c:v>0.0769752363643</c:v>
                </c:pt>
                <c:pt idx="37">
                  <c:v>0.0735813774663</c:v>
                </c:pt>
                <c:pt idx="38">
                  <c:v>0.0704531553101</c:v>
                </c:pt>
                <c:pt idx="39">
                  <c:v>0.0677863022317</c:v>
                </c:pt>
                <c:pt idx="40">
                  <c:v>0.0649481833593</c:v>
                </c:pt>
                <c:pt idx="41">
                  <c:v>0.0620646266231</c:v>
                </c:pt>
                <c:pt idx="42">
                  <c:v>0.0594571922895</c:v>
                </c:pt>
                <c:pt idx="43">
                  <c:v>0.0567623774488</c:v>
                </c:pt>
                <c:pt idx="44">
                  <c:v>0.054078048269</c:v>
                </c:pt>
                <c:pt idx="45">
                  <c:v>0.0513902238689</c:v>
                </c:pt>
                <c:pt idx="46">
                  <c:v>0.0490449310568</c:v>
                </c:pt>
                <c:pt idx="47">
                  <c:v>0.0468953705807</c:v>
                </c:pt>
                <c:pt idx="48">
                  <c:v>0.044749305325</c:v>
                </c:pt>
                <c:pt idx="49">
                  <c:v>0.0427675154227</c:v>
                </c:pt>
                <c:pt idx="50">
                  <c:v>0.0408661155869</c:v>
                </c:pt>
                <c:pt idx="51">
                  <c:v>0.0392443333741</c:v>
                </c:pt>
                <c:pt idx="52">
                  <c:v>0.0374093427238</c:v>
                </c:pt>
                <c:pt idx="53">
                  <c:v>0.0359168836616</c:v>
                </c:pt>
                <c:pt idx="54">
                  <c:v>0.0343125775502</c:v>
                </c:pt>
                <c:pt idx="55">
                  <c:v>0.0325824435085</c:v>
                </c:pt>
                <c:pt idx="56">
                  <c:v>0.0309746421768</c:v>
                </c:pt>
                <c:pt idx="57">
                  <c:v>0.0293668408451</c:v>
                </c:pt>
                <c:pt idx="58">
                  <c:v>0.0278359343598</c:v>
                </c:pt>
                <c:pt idx="59">
                  <c:v>0.0264867793293</c:v>
                </c:pt>
                <c:pt idx="60">
                  <c:v>0.0249558728439</c:v>
                </c:pt>
                <c:pt idx="61">
                  <c:v>0.0236836126597</c:v>
                </c:pt>
                <c:pt idx="62">
                  <c:v>0.0223833907132</c:v>
                </c:pt>
                <c:pt idx="63">
                  <c:v>0.0211006448681</c:v>
                </c:pt>
                <c:pt idx="64">
                  <c:v>0.0199087747505</c:v>
                </c:pt>
                <c:pt idx="65">
                  <c:v>0.0186260289055</c:v>
                </c:pt>
                <c:pt idx="66">
                  <c:v>0.0174761014313</c:v>
                </c:pt>
                <c:pt idx="67">
                  <c:v>0.0163331643977</c:v>
                </c:pt>
                <c:pt idx="68">
                  <c:v>0.0152321700075</c:v>
                </c:pt>
                <c:pt idx="69">
                  <c:v>0.0141661278202</c:v>
                </c:pt>
                <c:pt idx="70">
                  <c:v>0.0132363992241</c:v>
                </c:pt>
                <c:pt idx="71">
                  <c:v>0.0122612327642</c:v>
                </c:pt>
                <c:pt idx="72">
                  <c:v>0.0112895615246</c:v>
                </c:pt>
                <c:pt idx="73">
                  <c:v>0.0103143950647</c:v>
                </c:pt>
                <c:pt idx="74">
                  <c:v>0.00937418080775</c:v>
                </c:pt>
                <c:pt idx="75">
                  <c:v>0.00853183271876</c:v>
                </c:pt>
                <c:pt idx="76">
                  <c:v>0.0076300658849</c:v>
                </c:pt>
                <c:pt idx="77">
                  <c:v>0.00681218433792</c:v>
                </c:pt>
                <c:pt idx="78">
                  <c:v>0.00605022631551</c:v>
                </c:pt>
                <c:pt idx="79">
                  <c:v>0.00526380175111</c:v>
                </c:pt>
                <c:pt idx="80">
                  <c:v>0.00463466209958</c:v>
                </c:pt>
                <c:pt idx="81">
                  <c:v>0.00387270407717</c:v>
                </c:pt>
                <c:pt idx="82">
                  <c:v>0.00336240191538</c:v>
                </c:pt>
                <c:pt idx="83">
                  <c:v>0.00286957585502</c:v>
                </c:pt>
                <c:pt idx="84">
                  <c:v>0.00235927369322</c:v>
                </c:pt>
                <c:pt idx="85">
                  <c:v>0.00194683769945</c:v>
                </c:pt>
                <c:pt idx="86">
                  <c:v>0.00155537302739</c:v>
                </c:pt>
                <c:pt idx="87">
                  <c:v>0.00120585099876</c:v>
                </c:pt>
                <c:pt idx="88">
                  <c:v>0.00094370947729</c:v>
                </c:pt>
                <c:pt idx="89">
                  <c:v>0.000747977141259</c:v>
                </c:pt>
                <c:pt idx="90">
                  <c:v>0.000517292602366</c:v>
                </c:pt>
                <c:pt idx="91">
                  <c:v>0.000394959892347</c:v>
                </c:pt>
                <c:pt idx="92">
                  <c:v>0.000265636741756</c:v>
                </c:pt>
                <c:pt idx="93">
                  <c:v>0.000171265794027</c:v>
                </c:pt>
                <c:pt idx="94" formatCode="0.00E+00">
                  <c:v>9.08757274427E-5</c:v>
                </c:pt>
                <c:pt idx="95" formatCode="0.00E+00">
                  <c:v>4.19426434351E-5</c:v>
                </c:pt>
                <c:pt idx="96" formatCode="0.00E+00">
                  <c:v>3.14569825763E-5</c:v>
                </c:pt>
                <c:pt idx="97" formatCode="0.00E+00">
                  <c:v>1.3980881145E-5</c:v>
                </c:pt>
                <c:pt idx="98" formatCode="0.00E+00">
                  <c:v>3.49522028626E-6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343040"/>
        <c:axId val="1538386176"/>
      </c:areaChart>
      <c:catAx>
        <c:axId val="1500343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Prediction</a:t>
                </a:r>
                <a:r>
                  <a:rPr lang="en-US" baseline="0" dirty="0" smtClean="0"/>
                  <a:t> Threshold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38617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538386176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% of population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343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4D92B-3815-460F-A735-A4202DF2CB0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CECC79C-7A34-4B5C-96BD-89AC0018846C}">
      <dgm:prSet phldrT="[Text]"/>
      <dgm:spPr/>
      <dgm:t>
        <a:bodyPr/>
        <a:lstStyle/>
        <a:p>
          <a:r>
            <a:rPr lang="en-US" dirty="0" smtClean="0"/>
            <a:t>   2012 </a:t>
          </a:r>
          <a:endParaRPr lang="en-US" dirty="0"/>
        </a:p>
      </dgm:t>
    </dgm:pt>
    <dgm:pt modelId="{F8162A76-3752-4AD9-B1CE-758CDB5BB39F}" type="parTrans" cxnId="{CF16FFCD-F553-4C8A-B98F-1A95A620296A}">
      <dgm:prSet/>
      <dgm:spPr/>
      <dgm:t>
        <a:bodyPr/>
        <a:lstStyle/>
        <a:p>
          <a:endParaRPr lang="en-US"/>
        </a:p>
      </dgm:t>
    </dgm:pt>
    <dgm:pt modelId="{2E0F103D-7A98-42F8-BF13-A233A392DDCE}" type="sibTrans" cxnId="{CF16FFCD-F553-4C8A-B98F-1A95A620296A}">
      <dgm:prSet/>
      <dgm:spPr/>
      <dgm:t>
        <a:bodyPr/>
        <a:lstStyle/>
        <a:p>
          <a:endParaRPr lang="en-US"/>
        </a:p>
      </dgm:t>
    </dgm:pt>
    <dgm:pt modelId="{17ABC228-A750-4F85-A0C2-E7648153A538}">
      <dgm:prSet phldrT="[Text]"/>
      <dgm:spPr/>
      <dgm:t>
        <a:bodyPr/>
        <a:lstStyle/>
        <a:p>
          <a:r>
            <a:rPr lang="en-US" dirty="0" smtClean="0"/>
            <a:t>   2016</a:t>
          </a:r>
          <a:endParaRPr lang="en-US" dirty="0"/>
        </a:p>
      </dgm:t>
    </dgm:pt>
    <dgm:pt modelId="{0F14E0FE-92B6-43C4-9A80-B1EDDF500284}" type="parTrans" cxnId="{76C2D623-3D0A-4C2A-9AF7-23F68EBD54B1}">
      <dgm:prSet/>
      <dgm:spPr/>
      <dgm:t>
        <a:bodyPr/>
        <a:lstStyle/>
        <a:p>
          <a:endParaRPr lang="en-US"/>
        </a:p>
      </dgm:t>
    </dgm:pt>
    <dgm:pt modelId="{C219F3C3-FB00-467C-BC05-BB79969E0707}" type="sibTrans" cxnId="{76C2D623-3D0A-4C2A-9AF7-23F68EBD54B1}">
      <dgm:prSet/>
      <dgm:spPr/>
      <dgm:t>
        <a:bodyPr/>
        <a:lstStyle/>
        <a:p>
          <a:endParaRPr lang="en-US"/>
        </a:p>
      </dgm:t>
    </dgm:pt>
    <dgm:pt modelId="{43D8C978-1421-4DC0-A110-63A1D5211553}" type="pres">
      <dgm:prSet presAssocID="{4FB4D92B-3815-460F-A735-A4202DF2CB04}" presName="Name0" presStyleCnt="0">
        <dgm:presLayoutVars>
          <dgm:dir/>
          <dgm:resizeHandles val="exact"/>
        </dgm:presLayoutVars>
      </dgm:prSet>
      <dgm:spPr/>
    </dgm:pt>
    <dgm:pt modelId="{9091C7B5-8631-4113-AE6F-AC3AEF2B5D58}" type="pres">
      <dgm:prSet presAssocID="{4FB4D92B-3815-460F-A735-A4202DF2CB04}" presName="arrow" presStyleLbl="bgShp" presStyleIdx="0" presStyleCnt="1"/>
      <dgm:spPr/>
    </dgm:pt>
    <dgm:pt modelId="{9D53BC2B-74D4-44A1-BB08-C629EC209209}" type="pres">
      <dgm:prSet presAssocID="{4FB4D92B-3815-460F-A735-A4202DF2CB04}" presName="points" presStyleCnt="0"/>
      <dgm:spPr/>
    </dgm:pt>
    <dgm:pt modelId="{1818903A-3706-4545-8B6C-F94139D2ED7E}" type="pres">
      <dgm:prSet presAssocID="{0CECC79C-7A34-4B5C-96BD-89AC0018846C}" presName="compositeA" presStyleCnt="0"/>
      <dgm:spPr/>
    </dgm:pt>
    <dgm:pt modelId="{6634B8C3-F1DA-4042-8486-D7FA9E7F59FE}" type="pres">
      <dgm:prSet presAssocID="{0CECC79C-7A34-4B5C-96BD-89AC0018846C}" presName="text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6587A-8E0B-4A18-9407-3C560E73AD1B}" type="pres">
      <dgm:prSet presAssocID="{0CECC79C-7A34-4B5C-96BD-89AC0018846C}" presName="circleA" presStyleLbl="node1" presStyleIdx="0" presStyleCnt="2"/>
      <dgm:spPr>
        <a:solidFill>
          <a:srgbClr val="0070C0"/>
        </a:solidFill>
      </dgm:spPr>
    </dgm:pt>
    <dgm:pt modelId="{BE4819E6-C476-470C-80D7-6F58E6F48BE6}" type="pres">
      <dgm:prSet presAssocID="{0CECC79C-7A34-4B5C-96BD-89AC0018846C}" presName="spaceA" presStyleCnt="0"/>
      <dgm:spPr/>
    </dgm:pt>
    <dgm:pt modelId="{CE72F9F7-7F3E-4E35-9819-5EFE129F7BBF}" type="pres">
      <dgm:prSet presAssocID="{2E0F103D-7A98-42F8-BF13-A233A392DDCE}" presName="space" presStyleCnt="0"/>
      <dgm:spPr/>
    </dgm:pt>
    <dgm:pt modelId="{2B9D273F-0153-4933-AFC0-C0376C9017E8}" type="pres">
      <dgm:prSet presAssocID="{17ABC228-A750-4F85-A0C2-E7648153A538}" presName="compositeB" presStyleCnt="0"/>
      <dgm:spPr/>
    </dgm:pt>
    <dgm:pt modelId="{78D6BEFB-EE21-402A-8456-948DB8D84004}" type="pres">
      <dgm:prSet presAssocID="{17ABC228-A750-4F85-A0C2-E7648153A538}" presName="textB" presStyleLbl="revTx" presStyleIdx="1" presStyleCnt="2" custLinFactY="-50000" custLinFactNeighborX="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F8967-4883-4370-894D-FC662E2C68EE}" type="pres">
      <dgm:prSet presAssocID="{17ABC228-A750-4F85-A0C2-E7648153A538}" presName="circleB" presStyleLbl="node1" presStyleIdx="1" presStyleCnt="2"/>
      <dgm:spPr>
        <a:solidFill>
          <a:srgbClr val="0070C0"/>
        </a:solidFill>
      </dgm:spPr>
    </dgm:pt>
    <dgm:pt modelId="{CAD33B65-00C1-4371-8ED2-838C93E2B9BB}" type="pres">
      <dgm:prSet presAssocID="{17ABC228-A750-4F85-A0C2-E7648153A538}" presName="spaceB" presStyleCnt="0"/>
      <dgm:spPr/>
    </dgm:pt>
  </dgm:ptLst>
  <dgm:cxnLst>
    <dgm:cxn modelId="{6B4893DC-534C-4048-BF74-78E4CD014CB5}" type="presOf" srcId="{17ABC228-A750-4F85-A0C2-E7648153A538}" destId="{78D6BEFB-EE21-402A-8456-948DB8D84004}" srcOrd="0" destOrd="0" presId="urn:microsoft.com/office/officeart/2005/8/layout/hProcess11"/>
    <dgm:cxn modelId="{45EFE580-9AE2-403E-AF0C-9716312C8FAF}" type="presOf" srcId="{0CECC79C-7A34-4B5C-96BD-89AC0018846C}" destId="{6634B8C3-F1DA-4042-8486-D7FA9E7F59FE}" srcOrd="0" destOrd="0" presId="urn:microsoft.com/office/officeart/2005/8/layout/hProcess11"/>
    <dgm:cxn modelId="{0359CBE5-3A78-4137-A399-AFCB2B3F184E}" type="presOf" srcId="{4FB4D92B-3815-460F-A735-A4202DF2CB04}" destId="{43D8C978-1421-4DC0-A110-63A1D5211553}" srcOrd="0" destOrd="0" presId="urn:microsoft.com/office/officeart/2005/8/layout/hProcess11"/>
    <dgm:cxn modelId="{CF16FFCD-F553-4C8A-B98F-1A95A620296A}" srcId="{4FB4D92B-3815-460F-A735-A4202DF2CB04}" destId="{0CECC79C-7A34-4B5C-96BD-89AC0018846C}" srcOrd="0" destOrd="0" parTransId="{F8162A76-3752-4AD9-B1CE-758CDB5BB39F}" sibTransId="{2E0F103D-7A98-42F8-BF13-A233A392DDCE}"/>
    <dgm:cxn modelId="{76C2D623-3D0A-4C2A-9AF7-23F68EBD54B1}" srcId="{4FB4D92B-3815-460F-A735-A4202DF2CB04}" destId="{17ABC228-A750-4F85-A0C2-E7648153A538}" srcOrd="1" destOrd="0" parTransId="{0F14E0FE-92B6-43C4-9A80-B1EDDF500284}" sibTransId="{C219F3C3-FB00-467C-BC05-BB79969E0707}"/>
    <dgm:cxn modelId="{8CD0ECE4-4358-42AF-A3FD-EF3C8B765111}" type="presParOf" srcId="{43D8C978-1421-4DC0-A110-63A1D5211553}" destId="{9091C7B5-8631-4113-AE6F-AC3AEF2B5D58}" srcOrd="0" destOrd="0" presId="urn:microsoft.com/office/officeart/2005/8/layout/hProcess11"/>
    <dgm:cxn modelId="{BF49132B-566B-4C29-BB30-2E787ED77348}" type="presParOf" srcId="{43D8C978-1421-4DC0-A110-63A1D5211553}" destId="{9D53BC2B-74D4-44A1-BB08-C629EC209209}" srcOrd="1" destOrd="0" presId="urn:microsoft.com/office/officeart/2005/8/layout/hProcess11"/>
    <dgm:cxn modelId="{034B05DF-DB4A-4CF0-8F78-C2C63B42EFB9}" type="presParOf" srcId="{9D53BC2B-74D4-44A1-BB08-C629EC209209}" destId="{1818903A-3706-4545-8B6C-F94139D2ED7E}" srcOrd="0" destOrd="0" presId="urn:microsoft.com/office/officeart/2005/8/layout/hProcess11"/>
    <dgm:cxn modelId="{ED3B8733-2AAF-452B-A7D5-2B6CF4AD20DB}" type="presParOf" srcId="{1818903A-3706-4545-8B6C-F94139D2ED7E}" destId="{6634B8C3-F1DA-4042-8486-D7FA9E7F59FE}" srcOrd="0" destOrd="0" presId="urn:microsoft.com/office/officeart/2005/8/layout/hProcess11"/>
    <dgm:cxn modelId="{51E9087F-13A3-4A67-922A-674232198496}" type="presParOf" srcId="{1818903A-3706-4545-8B6C-F94139D2ED7E}" destId="{0B76587A-8E0B-4A18-9407-3C560E73AD1B}" srcOrd="1" destOrd="0" presId="urn:microsoft.com/office/officeart/2005/8/layout/hProcess11"/>
    <dgm:cxn modelId="{3EB10223-A40A-4425-B0C2-C0AE43AE8546}" type="presParOf" srcId="{1818903A-3706-4545-8B6C-F94139D2ED7E}" destId="{BE4819E6-C476-470C-80D7-6F58E6F48BE6}" srcOrd="2" destOrd="0" presId="urn:microsoft.com/office/officeart/2005/8/layout/hProcess11"/>
    <dgm:cxn modelId="{8986AF8A-23FC-4C18-BD04-94E6310487B9}" type="presParOf" srcId="{9D53BC2B-74D4-44A1-BB08-C629EC209209}" destId="{CE72F9F7-7F3E-4E35-9819-5EFE129F7BBF}" srcOrd="1" destOrd="0" presId="urn:microsoft.com/office/officeart/2005/8/layout/hProcess11"/>
    <dgm:cxn modelId="{107AA153-6852-4125-BB82-DC23CBD91293}" type="presParOf" srcId="{9D53BC2B-74D4-44A1-BB08-C629EC209209}" destId="{2B9D273F-0153-4933-AFC0-C0376C9017E8}" srcOrd="2" destOrd="0" presId="urn:microsoft.com/office/officeart/2005/8/layout/hProcess11"/>
    <dgm:cxn modelId="{3E2668B1-911E-446B-8B35-E28578B0C4BE}" type="presParOf" srcId="{2B9D273F-0153-4933-AFC0-C0376C9017E8}" destId="{78D6BEFB-EE21-402A-8456-948DB8D84004}" srcOrd="0" destOrd="0" presId="urn:microsoft.com/office/officeart/2005/8/layout/hProcess11"/>
    <dgm:cxn modelId="{8503A549-EDD7-4B4A-B513-4A31A6C5587A}" type="presParOf" srcId="{2B9D273F-0153-4933-AFC0-C0376C9017E8}" destId="{B9BF8967-4883-4370-894D-FC662E2C68EE}" srcOrd="1" destOrd="0" presId="urn:microsoft.com/office/officeart/2005/8/layout/hProcess11"/>
    <dgm:cxn modelId="{CD370AE8-F11F-4996-85D7-15077B0372AB}" type="presParOf" srcId="{2B9D273F-0153-4933-AFC0-C0376C9017E8}" destId="{CAD33B65-00C1-4371-8ED2-838C93E2B9B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1C7B5-8631-4113-AE6F-AC3AEF2B5D58}">
      <dsp:nvSpPr>
        <dsp:cNvPr id="0" name=""/>
        <dsp:cNvSpPr/>
      </dsp:nvSpPr>
      <dsp:spPr>
        <a:xfrm>
          <a:off x="0" y="564832"/>
          <a:ext cx="8343900" cy="75311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4B8C3-F1DA-4042-8486-D7FA9E7F59FE}">
      <dsp:nvSpPr>
        <dsp:cNvPr id="0" name=""/>
        <dsp:cNvSpPr/>
      </dsp:nvSpPr>
      <dsp:spPr>
        <a:xfrm>
          <a:off x="91" y="0"/>
          <a:ext cx="3663086" cy="7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  2012 </a:t>
          </a:r>
          <a:endParaRPr lang="en-US" sz="2600" kern="1200" dirty="0"/>
        </a:p>
      </dsp:txBody>
      <dsp:txXfrm>
        <a:off x="91" y="0"/>
        <a:ext cx="3663086" cy="753110"/>
      </dsp:txXfrm>
    </dsp:sp>
    <dsp:sp modelId="{0B76587A-8E0B-4A18-9407-3C560E73AD1B}">
      <dsp:nvSpPr>
        <dsp:cNvPr id="0" name=""/>
        <dsp:cNvSpPr/>
      </dsp:nvSpPr>
      <dsp:spPr>
        <a:xfrm>
          <a:off x="1737495" y="847249"/>
          <a:ext cx="188277" cy="188277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6BEFB-EE21-402A-8456-948DB8D84004}">
      <dsp:nvSpPr>
        <dsp:cNvPr id="0" name=""/>
        <dsp:cNvSpPr/>
      </dsp:nvSpPr>
      <dsp:spPr>
        <a:xfrm>
          <a:off x="3846332" y="0"/>
          <a:ext cx="3663086" cy="753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  2016</a:t>
          </a:r>
          <a:endParaRPr lang="en-US" sz="2600" kern="1200" dirty="0"/>
        </a:p>
      </dsp:txBody>
      <dsp:txXfrm>
        <a:off x="3846332" y="0"/>
        <a:ext cx="3663086" cy="753110"/>
      </dsp:txXfrm>
    </dsp:sp>
    <dsp:sp modelId="{B9BF8967-4883-4370-894D-FC662E2C68EE}">
      <dsp:nvSpPr>
        <dsp:cNvPr id="0" name=""/>
        <dsp:cNvSpPr/>
      </dsp:nvSpPr>
      <dsp:spPr>
        <a:xfrm>
          <a:off x="5583736" y="847249"/>
          <a:ext cx="188277" cy="188277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B5B1-9EEA-2641-B2F8-7C5EFF3FD3DE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1087F-C9A7-1047-9B1A-948E81CAD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8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7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1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224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5623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76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1290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329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0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9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436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3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087F-C9A7-1047-9B1A-948E81CAD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9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0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7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2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5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1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6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AF468-B1B1-4B4E-AEE3-78EB8E051118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74254-B8F5-9446-B17B-A2097A334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Campaign Consulting Proposal</a:t>
            </a:r>
            <a:endParaRPr lang="en-US" sz="2000" b="1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Tyler Kline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0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Model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0"/>
            <a:ext cx="8597901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Using similar machine learning models, we’re able to classify and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predict voter </a:t>
            </a: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demographics based on names and age</a:t>
            </a:r>
            <a:endParaRPr lang="en-US" sz="1800" b="1" dirty="0" smtClean="0"/>
          </a:p>
        </p:txBody>
      </p:sp>
      <p:sp>
        <p:nvSpPr>
          <p:cNvPr id="4" name="Can 3"/>
          <p:cNvSpPr/>
          <p:nvPr/>
        </p:nvSpPr>
        <p:spPr>
          <a:xfrm>
            <a:off x="3127625" y="1933020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NYC BOE Voter Data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4705459" y="1933021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Census Demographic Data</a:t>
            </a:r>
            <a:endParaRPr lang="en-US" sz="1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84857" y="3545058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smtClean="0">
                <a:latin typeface="Proxima Nova" charset="0"/>
                <a:ea typeface="Proxima Nova" charset="0"/>
                <a:cs typeface="Proxima Nova" charset="0"/>
              </a:rPr>
              <a:t>Greater African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5849" y="4128065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Muslim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4029" y="4859273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Greater European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628154" y="552288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Western European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165158" y="3493840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smtClean="0">
                <a:latin typeface="Proxima Nova" charset="0"/>
                <a:ea typeface="Proxima Nova" charset="0"/>
                <a:cs typeface="Proxima Nova" charset="0"/>
              </a:rPr>
              <a:t>Asian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099873" y="623877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smtClean="0">
                <a:latin typeface="Proxima Nova" charset="0"/>
                <a:ea typeface="Proxima Nova" charset="0"/>
                <a:cs typeface="Proxima Nova" charset="0"/>
              </a:rPr>
              <a:t>German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65912" y="623877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French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64029" y="623877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Italian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197990" y="623877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Hispanic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831951" y="624202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Nordic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099872" y="474692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East Asian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690410" y="4124930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African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315144" y="552288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Eastern European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5002134" y="553091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British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7099872" y="4120383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Indian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5230444" y="4120383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Greater East Asian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6689124" y="553091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Jewish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230444" y="4746926"/>
            <a:ext cx="1398493" cy="3797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Japanese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258480" y="2840023"/>
            <a:ext cx="332123" cy="339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849" y="22383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1579" y="3042687"/>
            <a:ext cx="0" cy="502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3"/>
          </p:cNvCxnSpPr>
          <p:nvPr/>
        </p:nvCxnSpPr>
        <p:spPr>
          <a:xfrm flipV="1">
            <a:off x="2283350" y="3545058"/>
            <a:ext cx="2128229" cy="189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</p:cNvCxnSpPr>
          <p:nvPr/>
        </p:nvCxnSpPr>
        <p:spPr>
          <a:xfrm flipH="1" flipV="1">
            <a:off x="4411579" y="3545058"/>
            <a:ext cx="1753579" cy="138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0"/>
          </p:cNvCxnSpPr>
          <p:nvPr/>
        </p:nvCxnSpPr>
        <p:spPr>
          <a:xfrm flipV="1">
            <a:off x="775096" y="3938173"/>
            <a:ext cx="807280" cy="189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0" idx="0"/>
            <a:endCxn id="8" idx="2"/>
          </p:cNvCxnSpPr>
          <p:nvPr/>
        </p:nvCxnSpPr>
        <p:spPr>
          <a:xfrm flipH="1" flipV="1">
            <a:off x="1584104" y="3924842"/>
            <a:ext cx="805553" cy="20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4" idx="0"/>
            <a:endCxn id="13" idx="2"/>
          </p:cNvCxnSpPr>
          <p:nvPr/>
        </p:nvCxnSpPr>
        <p:spPr>
          <a:xfrm flipV="1">
            <a:off x="5929691" y="3873624"/>
            <a:ext cx="934714" cy="24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3" idx="0"/>
            <a:endCxn id="13" idx="2"/>
          </p:cNvCxnSpPr>
          <p:nvPr/>
        </p:nvCxnSpPr>
        <p:spPr>
          <a:xfrm flipH="1" flipV="1">
            <a:off x="6864405" y="3873624"/>
            <a:ext cx="934714" cy="24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6" idx="0"/>
            <a:endCxn id="24" idx="2"/>
          </p:cNvCxnSpPr>
          <p:nvPr/>
        </p:nvCxnSpPr>
        <p:spPr>
          <a:xfrm flipV="1">
            <a:off x="5929691" y="4500167"/>
            <a:ext cx="0" cy="24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9" idx="0"/>
            <a:endCxn id="24" idx="2"/>
          </p:cNvCxnSpPr>
          <p:nvPr/>
        </p:nvCxnSpPr>
        <p:spPr>
          <a:xfrm flipH="1" flipV="1">
            <a:off x="5929691" y="4500167"/>
            <a:ext cx="1869428" cy="24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411579" y="3518740"/>
            <a:ext cx="11584" cy="1540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0" idx="3"/>
          </p:cNvCxnSpPr>
          <p:nvPr/>
        </p:nvCxnSpPr>
        <p:spPr>
          <a:xfrm flipH="1" flipV="1">
            <a:off x="1962522" y="5049165"/>
            <a:ext cx="2460641" cy="6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0" idx="2"/>
          </p:cNvCxnSpPr>
          <p:nvPr/>
        </p:nvCxnSpPr>
        <p:spPr>
          <a:xfrm flipV="1">
            <a:off x="1263275" y="5239057"/>
            <a:ext cx="1" cy="120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263275" y="5326514"/>
            <a:ext cx="6125096" cy="4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25" idx="0"/>
          </p:cNvCxnSpPr>
          <p:nvPr/>
        </p:nvCxnSpPr>
        <p:spPr>
          <a:xfrm>
            <a:off x="7388371" y="5326514"/>
            <a:ext cx="0" cy="20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6" idx="0"/>
            <a:endCxn id="10" idx="2"/>
          </p:cNvCxnSpPr>
          <p:nvPr/>
        </p:nvCxnSpPr>
        <p:spPr>
          <a:xfrm flipV="1">
            <a:off x="1263276" y="5239057"/>
            <a:ext cx="0" cy="999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1288827" y="6059080"/>
            <a:ext cx="6563322" cy="10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852149" y="6059080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137601" y="6069734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4569642" y="6069734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855033" y="6069734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977980" y="5344584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721458" y="5343190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388578" y="5371882"/>
            <a:ext cx="0" cy="179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Demographic Model – Sample Results 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Understanding voter demographics allows our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predictions to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be more accurate and granular.  </a:t>
            </a:r>
            <a:endParaRPr lang="en-US" sz="1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4" y="2190308"/>
            <a:ext cx="8601740" cy="37009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668924" y="3170971"/>
            <a:ext cx="1784860" cy="115596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Our table shows predicted voter turnout and counts by demographic 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53784" y="3697827"/>
            <a:ext cx="1690756" cy="936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77116" y="3326717"/>
            <a:ext cx="1689888" cy="422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6810" y="2190308"/>
            <a:ext cx="1137684" cy="223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77563" y="5667943"/>
            <a:ext cx="1261730" cy="223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2345082" y="1800891"/>
            <a:ext cx="4643843" cy="389417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District 2: Predicted Voter Turnout</a:t>
            </a: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944545" y="6042015"/>
            <a:ext cx="7742255" cy="815985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More granular results enables opportunities for unique and personalized voter outreach efforts  </a:t>
            </a:r>
            <a:r>
              <a:rPr lang="en-US" sz="16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(i.e. personalized direct mail/email, targeted phone banking and canvassing, custom campaign event planning</a:t>
            </a:r>
          </a:p>
          <a:p>
            <a:pPr marL="0" indent="0" algn="ctr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Demographic Model – Sample Results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We can also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strategize voter outreach efforts around demographics of </a:t>
            </a: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specific buildings</a:t>
            </a:r>
            <a:endParaRPr lang="en-US" sz="1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38" y="2209890"/>
            <a:ext cx="4314683" cy="4521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136" y="3314914"/>
            <a:ext cx="1784860" cy="11559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Proxima Nova"/>
              </a:rPr>
              <a:t>Predicted Turnout (circle size)</a:t>
            </a:r>
            <a:endParaRPr lang="en-US" sz="1200" dirty="0">
              <a:latin typeface="Proxima Nov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52422" y="3892894"/>
            <a:ext cx="1161425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 txBox="1">
            <a:spLocks/>
          </p:cNvSpPr>
          <p:nvPr/>
        </p:nvSpPr>
        <p:spPr>
          <a:xfrm>
            <a:off x="2507637" y="1901547"/>
            <a:ext cx="4315884" cy="308343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District 2 Demographics by building</a:t>
            </a:r>
            <a:endParaRPr lang="en-US" sz="16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81095" y="3314912"/>
            <a:ext cx="1784860" cy="11559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Proxima Nova"/>
              </a:rPr>
              <a:t>Demographic makeup (color-scale). Red=</a:t>
            </a:r>
            <a:r>
              <a:rPr lang="en-US" sz="1200" dirty="0" smtClean="0">
                <a:latin typeface="Proxima Nova"/>
              </a:rPr>
              <a:t>g</a:t>
            </a:r>
            <a:r>
              <a:rPr lang="en-US" sz="1200" dirty="0" smtClean="0">
                <a:latin typeface="Proxima Nova"/>
              </a:rPr>
              <a:t>reater uniformity</a:t>
            </a:r>
            <a:endParaRPr lang="en-US" sz="1200" dirty="0">
              <a:latin typeface="Proxima Nov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40959" y="3892894"/>
            <a:ext cx="63806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878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Introduction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Prediction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Demographic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Donation Analysis	10 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Clustering Model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311 Call Analysis	10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Services and Product Offerings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1950" y="3147003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Donation Analysis 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Combining NYCCFB data with voter data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adds another layer to our analysis.  Understanding where donations come from can help focus campaign efforts  </a:t>
            </a:r>
            <a:endParaRPr lang="en-US" sz="1800" b="1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472369" y="1903225"/>
            <a:ext cx="4315884" cy="616687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Manhattan </a:t>
            </a:r>
            <a:r>
              <a:rPr lang="en-US" sz="16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Registered Voter 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Donation Totals by Address</a:t>
            </a:r>
            <a:endParaRPr lang="en-US" sz="16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69" y="2540514"/>
            <a:ext cx="4315884" cy="3873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04095" y="5314094"/>
            <a:ext cx="1561860" cy="9781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Proxima Nova"/>
              </a:rPr>
              <a:t>This map shows donation totals by address (larger bubbles = larger totals)</a:t>
            </a:r>
            <a:endParaRPr lang="en-US" sz="1100" dirty="0">
              <a:latin typeface="Proxima Nov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081823" y="4710223"/>
            <a:ext cx="1322272" cy="1092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 txBox="1">
            <a:spLocks/>
          </p:cNvSpPr>
          <p:nvPr/>
        </p:nvSpPr>
        <p:spPr>
          <a:xfrm>
            <a:off x="584790" y="2540514"/>
            <a:ext cx="3546082" cy="616687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Donation Analysis can help us answer new types of questions:</a:t>
            </a:r>
            <a:endParaRPr lang="en-US" sz="12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Cloud Callout 18"/>
          <p:cNvSpPr/>
          <p:nvPr/>
        </p:nvSpPr>
        <p:spPr>
          <a:xfrm>
            <a:off x="207495" y="3362542"/>
            <a:ext cx="1611954" cy="11908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</a:rPr>
              <a:t>Which primary voters likely donated to a competitor?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1293070" y="4612345"/>
            <a:ext cx="1830207" cy="11908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</a:rPr>
              <a:t>Which neighborhoods are our competitors targeting?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1" name="Cloud Callout 20"/>
          <p:cNvSpPr/>
          <p:nvPr/>
        </p:nvSpPr>
        <p:spPr>
          <a:xfrm>
            <a:off x="2846832" y="3441194"/>
            <a:ext cx="1611954" cy="11908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</a:rPr>
              <a:t>How can we focus our efforts to grow our donor base?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878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Introduction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Prediction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Demographic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Donation Rates	10 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Clustering Model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311 Call Analysis	10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Services and Product Offerings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1950" y="3604201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Clustering Model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Using a machine learning method called k-means clustering, we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can segment voters into unique clusters based on statistically significant data points </a:t>
            </a:r>
            <a:endParaRPr lang="en-US" sz="1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2" y="2451534"/>
            <a:ext cx="3130550" cy="3366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45" y="5093478"/>
            <a:ext cx="541295" cy="54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408" y="5118306"/>
            <a:ext cx="541295" cy="541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465" y="2733813"/>
            <a:ext cx="541295" cy="541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987" y="3924263"/>
            <a:ext cx="541295" cy="541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3200" y="3924264"/>
            <a:ext cx="541295" cy="54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051" y="2733813"/>
            <a:ext cx="541295" cy="541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413" y="3948476"/>
            <a:ext cx="541295" cy="541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758" y="2728506"/>
            <a:ext cx="541295" cy="54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82" y="5118306"/>
            <a:ext cx="541295" cy="541295"/>
          </a:xfrm>
          <a:prstGeom prst="rect">
            <a:avLst/>
          </a:prstGeom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411886" y="2627178"/>
            <a:ext cx="2265038" cy="750632"/>
          </a:xfrm>
          <a:prstGeom prst="rect">
            <a:avLst/>
          </a:prstGeom>
          <a:solidFill>
            <a:srgbClr val="FF0000">
              <a:alpha val="10000"/>
            </a:srgbClr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408410" y="3790762"/>
            <a:ext cx="2265038" cy="750632"/>
          </a:xfrm>
          <a:prstGeom prst="rect">
            <a:avLst/>
          </a:prstGeom>
          <a:solidFill>
            <a:srgbClr val="0070C0">
              <a:alpha val="10000"/>
            </a:srgbClr>
          </a:solidFill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445752" y="4988809"/>
            <a:ext cx="2265038" cy="750632"/>
          </a:xfrm>
          <a:prstGeom prst="rect">
            <a:avLst/>
          </a:prstGeom>
          <a:solidFill>
            <a:srgbClr val="00B050">
              <a:alpha val="10000"/>
            </a:srgbClr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0790" y="2522099"/>
            <a:ext cx="2074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Avg. Age: 28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Turnout Prediction: 20%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Female: 66%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Hispanic: 8%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6366" y="3717856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Avg. Age: 38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Turnout Prediction: 40%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Female: 26%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Hispanic: 28%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29842" y="4942663"/>
            <a:ext cx="2074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Avg. Age: 68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Turnout Prediction: 60%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Female: 46%</a:t>
            </a:r>
          </a:p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Hispanic: 12%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497330" y="4131086"/>
            <a:ext cx="784942" cy="353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03462" y="2244827"/>
            <a:ext cx="3058748" cy="308343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K-Means Clustering </a:t>
            </a:r>
            <a:endParaRPr lang="en-US" sz="16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036970" y="2244827"/>
            <a:ext cx="3347639" cy="308343"/>
          </a:xfrm>
          <a:prstGeom prst="rect">
            <a:avLst/>
          </a:prstGeom>
          <a:solidFill>
            <a:srgbClr val="0070C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Sample Voter Clusters</a:t>
            </a:r>
            <a:endParaRPr lang="en-US" sz="16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733552" y="5919052"/>
            <a:ext cx="7997825" cy="6858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clusters can be used to create customized voter outreach efforts (i.e. personalized direct mail/email, targeted phone banking and canvassing, custom campaign event planning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2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878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Introduction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Prediction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Demographic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Donation Rates	10 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Clustering Model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311 Call Analysis	10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Services and Product Offerings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1950" y="4112199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311 Call Analysis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By combining 311 call data with voter data,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we can uncover insights on issues that each voter uniquely faces </a:t>
            </a:r>
            <a:endParaRPr lang="en-US" sz="1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" y="1921800"/>
            <a:ext cx="7687733" cy="3327707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8091" y="5710596"/>
            <a:ext cx="7997825" cy="6858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Connecting 311 calls complaint types to voter data can help us understand issues unique to a given district or individual voter 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1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878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Introduction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Prediction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Demographic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Donation Rates	10 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Clustering Model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311 Call Analysis	10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Services and Product Offerings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1950" y="4620196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Voter Prediction Model</a:t>
            </a:r>
          </a:p>
          <a:p>
            <a:r>
              <a:rPr lang="en-US" dirty="0" smtClean="0"/>
              <a:t>Demographic Model</a:t>
            </a:r>
          </a:p>
          <a:p>
            <a:r>
              <a:rPr lang="en-US" dirty="0" smtClean="0"/>
              <a:t>Donation Rates </a:t>
            </a:r>
          </a:p>
          <a:p>
            <a:r>
              <a:rPr lang="en-US" dirty="0" smtClean="0"/>
              <a:t>Voter Clustering Model</a:t>
            </a:r>
          </a:p>
          <a:p>
            <a:r>
              <a:rPr lang="en-US" dirty="0" smtClean="0"/>
              <a:t>Services and Product Offerings 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17512" y="1600200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1"/>
            <a:ext cx="8597901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These models and analytics have several areas that can help a New </a:t>
            </a: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York City Council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Campaign win an election</a:t>
            </a:r>
            <a:endParaRPr lang="en-US" sz="1800" b="1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942482" y="4335307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Petition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Gathering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10988" y="2511334"/>
            <a:ext cx="3443611" cy="510989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Strategy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942482" y="3187332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GOTV Efforts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849423" y="3187332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C</a:t>
            </a:r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ustomized Messaging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4942482" y="2511334"/>
            <a:ext cx="3443611" cy="510989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Targeting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849423" y="4335307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Online Ads/Direct Mail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510988" y="3187332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Understanding </a:t>
            </a:r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Issues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417929" y="3187332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Donor Base Growth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452342" y="4337017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Demographic composition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45401" y="4335307"/>
            <a:ext cx="1536670" cy="982966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density</a:t>
            </a:r>
            <a:endParaRPr lang="en-US" sz="1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1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Services and </a:t>
            </a:r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Product Offerings</a:t>
            </a:r>
            <a:endParaRPr lang="en-US" sz="2000" b="1" dirty="0" smtClean="0">
              <a:latin typeface="Proxima Nova" charset="0"/>
              <a:ea typeface="Proxima Nova" charset="0"/>
              <a:cs typeface="Proxima Nova" charset="0"/>
            </a:endParaRPr>
          </a:p>
        </p:txBody>
      </p:sp>
      <p:graphicFrame>
        <p:nvGraphicFramePr>
          <p:cNvPr id="12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8900"/>
              </p:ext>
            </p:extLst>
          </p:nvPr>
        </p:nvGraphicFramePr>
        <p:xfrm>
          <a:off x="628650" y="1325563"/>
          <a:ext cx="7682753" cy="5079555"/>
        </p:xfrm>
        <a:graphic>
          <a:graphicData uri="http://schemas.openxmlformats.org/drawingml/2006/table">
            <a:tbl>
              <a:tblPr/>
              <a:tblGrid>
                <a:gridCol w="2760989"/>
                <a:gridCol w="1640588"/>
                <a:gridCol w="1640588"/>
                <a:gridCol w="1640588"/>
              </a:tblGrid>
              <a:tr h="793680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Offering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Tier 1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Tier 2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Tier 3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857175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Individually priced tools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175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All tools (discounted)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○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175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Raw Data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◑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175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 Reports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◑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175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Exclusive access within campaign district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○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Sans Unicode" pitchFamily="34" charset="0"/>
                          <a:cs typeface="Lucida Sans Unicode" pitchFamily="34" charset="0"/>
                        </a:rPr>
                        <a:t>●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itchFamily="34" charset="0"/>
                        <a:cs typeface="Lucida Sans Unicode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6858000"/>
          </a:xfrm>
        </p:spPr>
        <p:txBody>
          <a:bodyPr/>
          <a:lstStyle/>
          <a:p>
            <a:pPr algn="ctr"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/>
            </a:r>
            <a:b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</a:br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788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Prediction Model - Accuracy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0"/>
            <a:ext cx="8597901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Understanding how to measure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the of </a:t>
            </a: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accuracy these models is important before building out further use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cases:</a:t>
            </a:r>
            <a:endParaRPr lang="en-US" sz="1800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779064"/>
              </p:ext>
            </p:extLst>
          </p:nvPr>
        </p:nvGraphicFramePr>
        <p:xfrm>
          <a:off x="1713858" y="3163674"/>
          <a:ext cx="5613400" cy="2885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350"/>
                <a:gridCol w="1403350"/>
                <a:gridCol w="1403350"/>
                <a:gridCol w="1403350"/>
              </a:tblGrid>
              <a:tr h="699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Vote</a:t>
                      </a:r>
                      <a:endParaRPr lang="en-US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No-Vote</a:t>
                      </a:r>
                      <a:endParaRPr lang="en-US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Vote</a:t>
                      </a:r>
                      <a:endParaRPr lang="en-US" b="1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13</a:t>
                      </a:r>
                      <a:endParaRPr lang="en-US" dirty="0"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 smtClean="0"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8</a:t>
                      </a:r>
                      <a:endParaRPr lang="is-IS" dirty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 smtClean="0"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21</a:t>
                      </a:r>
                      <a:endParaRPr lang="is-IS" dirty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roxima Nova" charset="0"/>
                          <a:ea typeface="Proxima Nova" charset="0"/>
                          <a:cs typeface="Proxima Nova" charset="0"/>
                        </a:rPr>
                        <a:t>No-Vote</a:t>
                      </a:r>
                      <a:endParaRPr lang="en-US" b="1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 smtClean="0"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7</a:t>
                      </a:r>
                      <a:endParaRPr lang="is-IS" dirty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72</a:t>
                      </a:r>
                      <a:endParaRPr lang="en-US" dirty="0"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latin typeface="Proxima Nova" charset="0"/>
                          <a:ea typeface="Proxima Nova" charset="0"/>
                          <a:cs typeface="Proxima Nova" charset="0"/>
                        </a:rPr>
                        <a:t>79</a:t>
                      </a:r>
                      <a:endParaRPr lang="is-IS" dirty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8774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>
                          <a:effectLst/>
                          <a:latin typeface="Proxima Nova" charset="0"/>
                          <a:ea typeface="Proxima Nova" charset="0"/>
                          <a:cs typeface="Proxima Nova" charset="0"/>
                        </a:rPr>
                        <a:t>20</a:t>
                      </a:r>
                      <a:endParaRPr lang="is-IS" dirty="0" smtClean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Proxima Nova" charset="0"/>
                          <a:ea typeface="Proxima Nova" charset="0"/>
                          <a:cs typeface="Proxima Nova" charset="0"/>
                        </a:rPr>
                        <a:t>80</a:t>
                      </a:r>
                      <a:endParaRPr lang="is-IS" dirty="0" smtClean="0">
                        <a:effectLst/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roxima Nova" charset="0"/>
                        <a:ea typeface="Proxima Nova" charset="0"/>
                        <a:cs typeface="Proxima Nov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gray">
          <a:xfrm>
            <a:off x="3127796" y="2692185"/>
            <a:ext cx="2793998" cy="47148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Predictions</a:t>
            </a:r>
            <a:endParaRPr lang="en-US" sz="18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gray">
          <a:xfrm rot="16200000">
            <a:off x="758448" y="4363034"/>
            <a:ext cx="1439333" cy="471489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/>
            <a:r>
              <a:rPr lang="en-US" sz="1800" b="1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Actuals</a:t>
            </a:r>
            <a:endParaRPr lang="en-US" sz="1800" b="1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002044" y="2043666"/>
            <a:ext cx="7329919" cy="389417"/>
          </a:xfrm>
          <a:prstGeom prst="rect">
            <a:avLst/>
          </a:prstGeom>
          <a:solidFill>
            <a:srgbClr val="C00000"/>
          </a:solidFill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Typical Model Performance </a:t>
            </a:r>
            <a:r>
              <a:rPr lang="en-US" sz="1800" b="1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(voter population of 100)</a:t>
            </a: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09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Prediction Model - Accuracy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0"/>
            <a:ext cx="8597901" cy="700863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Depending on how these predictions are used, different measurements of accuracy offer unique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tradeoffs:</a:t>
            </a:r>
            <a:endParaRPr lang="en-US" sz="1800" b="1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99108452"/>
              </p:ext>
            </p:extLst>
          </p:nvPr>
        </p:nvGraphicFramePr>
        <p:xfrm>
          <a:off x="1061274" y="1837389"/>
          <a:ext cx="6751639" cy="4364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ight Brace 4"/>
          <p:cNvSpPr/>
          <p:nvPr/>
        </p:nvSpPr>
        <p:spPr>
          <a:xfrm>
            <a:off x="7642257" y="2460811"/>
            <a:ext cx="341312" cy="22354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642257" y="4926077"/>
            <a:ext cx="341312" cy="491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8216" y="3409305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Non-Voters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8216" y="501788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Voters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12011" y="6015721"/>
            <a:ext cx="287866" cy="2878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69211" y="6015720"/>
            <a:ext cx="287866" cy="2878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13315" y="6057494"/>
            <a:ext cx="287866" cy="28786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70515" y="6057493"/>
            <a:ext cx="287866" cy="2878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51217" y="64312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Incorrect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5749" y="6473034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roxima Nova" charset="0"/>
                <a:ea typeface="Proxima Nova" charset="0"/>
                <a:cs typeface="Proxima Nova" charset="0"/>
              </a:rPr>
              <a:t>Correct</a:t>
            </a: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469211" y="5906218"/>
            <a:ext cx="1242780" cy="87459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659241" y="5947992"/>
            <a:ext cx="1242780" cy="90055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8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554423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Use Case #1: targeting specific locations based upon likely voters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6" y="1470557"/>
            <a:ext cx="8035154" cy="48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554423" y="0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Use Case #2: targeting specific voters for outreach efforts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9144000" cy="29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100" y="1181100"/>
            <a:ext cx="7950200" cy="1057275"/>
          </a:xfrm>
        </p:spPr>
        <p:txBody>
          <a:bodyPr anchor="t">
            <a:noAutofit/>
          </a:bodyPr>
          <a:lstStyle/>
          <a:p>
            <a:pPr algn="ctr"/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Over the past several years, statistical </a:t>
            </a: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modeling and analytics have become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increasingly critical </a:t>
            </a: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to major campaigns across the country</a:t>
            </a:r>
            <a:endParaRPr lang="en-US" sz="1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000410"/>
              </p:ext>
            </p:extLst>
          </p:nvPr>
        </p:nvGraphicFramePr>
        <p:xfrm>
          <a:off x="488950" y="1817932"/>
          <a:ext cx="8343900" cy="1882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utoShape 2" descr="Image result for hillary clinton campaign logo with gray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7" t="15973" r="24950"/>
          <a:stretch/>
        </p:blipFill>
        <p:spPr bwMode="auto">
          <a:xfrm>
            <a:off x="5075838" y="1901825"/>
            <a:ext cx="774701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7" y="1817932"/>
            <a:ext cx="875957" cy="735833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77900" y="3129212"/>
            <a:ext cx="3352801" cy="23237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660901" y="3129212"/>
            <a:ext cx="3352801" cy="23237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7900" y="3129212"/>
            <a:ext cx="3352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“In 2012, the Obama Campaign used data analytics and experimental methods to assemble a winning coalition vote by vote”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“The campaign didn’t just know who you were; it knew exactly how it could turn you into the type of person it wanted you to be  </a:t>
            </a:r>
            <a:br>
              <a:rPr lang="en-US" sz="12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800" dirty="0" smtClean="0"/>
              <a:t>Source: “How Obama’s Team used Big Data to Rally Voters” https</a:t>
            </a:r>
            <a:r>
              <a:rPr lang="en-US" sz="800" dirty="0"/>
              <a:t>://www.technologyreview.com/s/509026/how-obamas-team-used-big-data-to-rally-voters/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0900" y="3134647"/>
            <a:ext cx="33528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“Analytics, as it did in 2012, is playing an important role for mass voter persuasion in the U.S. presidential race”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“It’s a numbers game: Predictive analytics targets campaign activities, strengthening a campaigns army of volunteers by driving its activities more optimally”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r>
              <a:rPr lang="en-US" sz="900" dirty="0" smtClean="0"/>
              <a:t>Source: “How Hilary’s Campaign Is (</a:t>
            </a:r>
            <a:r>
              <a:rPr lang="en-US" sz="900" dirty="0"/>
              <a:t>Almost Certainly) Using Big Data” https://blogs.scientificamerican.com/guest-blog/how-hillary-s-campaign-is-almost-certainly-using-big-data</a:t>
            </a:r>
            <a:r>
              <a:rPr lang="en-US" sz="700" dirty="0"/>
              <a:t>/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546100" y="5789557"/>
            <a:ext cx="7950200" cy="802629"/>
          </a:xfrm>
          <a:solidFill>
            <a:srgbClr val="0070C0"/>
          </a:solidFill>
        </p:spPr>
        <p:txBody>
          <a:bodyPr anchor="t">
            <a:no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However, city-level elections have not seen the same proliferation of data and analytics in campaigns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Background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46100" y="1181100"/>
            <a:ext cx="7950200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Several data sources and tools offer city-level campaigns the same opportunity to take advantage of the data science revolution</a:t>
            </a:r>
            <a:endParaRPr lang="en-US" sz="1800" b="1" dirty="0" smtClean="0"/>
          </a:p>
        </p:txBody>
      </p:sp>
      <p:sp>
        <p:nvSpPr>
          <p:cNvPr id="5" name="Can 4"/>
          <p:cNvSpPr/>
          <p:nvPr/>
        </p:nvSpPr>
        <p:spPr>
          <a:xfrm>
            <a:off x="3020960" y="1870650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NYS BOE Voter Data</a:t>
            </a:r>
            <a:endParaRPr lang="en-US" sz="1200" dirty="0"/>
          </a:p>
        </p:txBody>
      </p:sp>
      <p:sp>
        <p:nvSpPr>
          <p:cNvPr id="6" name="Can 5"/>
          <p:cNvSpPr/>
          <p:nvPr/>
        </p:nvSpPr>
        <p:spPr>
          <a:xfrm>
            <a:off x="4155497" y="1898694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NYC BOE Voter Data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1886423" y="1870650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NYCCFB Financial Disclosures</a:t>
            </a:r>
            <a:endParaRPr lang="en-US" sz="1200" dirty="0"/>
          </a:p>
        </p:txBody>
      </p:sp>
      <p:sp>
        <p:nvSpPr>
          <p:cNvPr id="8" name="Can 7"/>
          <p:cNvSpPr/>
          <p:nvPr/>
        </p:nvSpPr>
        <p:spPr>
          <a:xfrm>
            <a:off x="751886" y="1870650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Google Geo-Coding API</a:t>
            </a:r>
            <a:endParaRPr lang="en-US" sz="1200" dirty="0"/>
          </a:p>
        </p:txBody>
      </p:sp>
      <p:sp>
        <p:nvSpPr>
          <p:cNvPr id="9" name="Can 8"/>
          <p:cNvSpPr/>
          <p:nvPr/>
        </p:nvSpPr>
        <p:spPr>
          <a:xfrm>
            <a:off x="5290034" y="1898693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Census Data</a:t>
            </a:r>
            <a:endParaRPr lang="en-US" sz="1200" dirty="0"/>
          </a:p>
        </p:txBody>
      </p:sp>
      <p:sp>
        <p:nvSpPr>
          <p:cNvPr id="10" name="Can 9"/>
          <p:cNvSpPr/>
          <p:nvPr/>
        </p:nvSpPr>
        <p:spPr>
          <a:xfrm>
            <a:off x="6424571" y="1898693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NYC 311 Call log Data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588232" y="3445020"/>
            <a:ext cx="2136245" cy="499659"/>
          </a:xfrm>
          <a:prstGeom prst="rect">
            <a:avLst/>
          </a:prstGeom>
          <a:solidFill>
            <a:schemeClr val="accent6">
              <a:lumMod val="20000"/>
              <a:lumOff val="80000"/>
              <a:alpha val="99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smtClean="0">
                <a:latin typeface="Proxima Nova" charset="0"/>
                <a:ea typeface="Proxima Nova" charset="0"/>
                <a:cs typeface="Proxima Nova" charset="0"/>
              </a:rPr>
              <a:t>Analytics</a:t>
            </a:r>
            <a:endParaRPr lang="en-US" sz="16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302" y="3008360"/>
            <a:ext cx="1" cy="436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4153605" y="4390643"/>
            <a:ext cx="1015999" cy="1109667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Centralized DB</a:t>
            </a:r>
            <a:endParaRPr lang="en-US" sz="1200" dirty="0"/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>
          <a:xfrm flipH="1">
            <a:off x="4661605" y="3944679"/>
            <a:ext cx="1891" cy="44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04304" y="4082084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Predictions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605931" y="4082084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Geo-coded Voter </a:t>
            </a:r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Address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605931" y="4984344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Demographics (ethnicity/age)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173700" y="4901385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Issues (311 calls)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986554" y="5808869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“Clusters”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855561" y="5808869"/>
            <a:ext cx="1475846" cy="515966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Voter Donation Behaviors</a:t>
            </a:r>
            <a:endParaRPr lang="en-US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21" name="Straight Connector 20"/>
          <p:cNvCxnSpPr>
            <a:stCxn id="13" idx="2"/>
            <a:endCxn id="15" idx="3"/>
          </p:cNvCxnSpPr>
          <p:nvPr/>
        </p:nvCxnSpPr>
        <p:spPr>
          <a:xfrm flipH="1" flipV="1">
            <a:off x="3680150" y="4340067"/>
            <a:ext cx="473455" cy="605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2"/>
            <a:endCxn id="18" idx="3"/>
          </p:cNvCxnSpPr>
          <p:nvPr/>
        </p:nvCxnSpPr>
        <p:spPr>
          <a:xfrm flipH="1">
            <a:off x="3649546" y="4945477"/>
            <a:ext cx="504059" cy="213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0"/>
            <a:endCxn id="13" idx="3"/>
          </p:cNvCxnSpPr>
          <p:nvPr/>
        </p:nvCxnSpPr>
        <p:spPr>
          <a:xfrm flipV="1">
            <a:off x="3593484" y="5500310"/>
            <a:ext cx="1068121" cy="308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3"/>
            <a:endCxn id="19" idx="0"/>
          </p:cNvCxnSpPr>
          <p:nvPr/>
        </p:nvCxnSpPr>
        <p:spPr>
          <a:xfrm>
            <a:off x="4661605" y="5500310"/>
            <a:ext cx="1062872" cy="308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4"/>
            <a:endCxn id="17" idx="1"/>
          </p:cNvCxnSpPr>
          <p:nvPr/>
        </p:nvCxnSpPr>
        <p:spPr>
          <a:xfrm>
            <a:off x="5169604" y="4945477"/>
            <a:ext cx="436327" cy="296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  <a:endCxn id="16" idx="1"/>
          </p:cNvCxnSpPr>
          <p:nvPr/>
        </p:nvCxnSpPr>
        <p:spPr>
          <a:xfrm flipV="1">
            <a:off x="5169604" y="4340067"/>
            <a:ext cx="436327" cy="605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7559108" y="1898693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0717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Voter Prediction Model</a:t>
            </a:r>
          </a:p>
          <a:p>
            <a:r>
              <a:rPr lang="en-US" dirty="0" smtClean="0"/>
              <a:t>Demographic Model</a:t>
            </a:r>
          </a:p>
          <a:p>
            <a:r>
              <a:rPr lang="en-US" dirty="0" smtClean="0"/>
              <a:t>Donation Rates </a:t>
            </a:r>
          </a:p>
          <a:p>
            <a:r>
              <a:rPr lang="en-US" dirty="0" smtClean="0"/>
              <a:t>Voter Clustering Model</a:t>
            </a:r>
          </a:p>
          <a:p>
            <a:r>
              <a:rPr lang="en-US" dirty="0" smtClean="0"/>
              <a:t>Services and Product Offerings 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17512" y="2186763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Voter Prediction </a:t>
            </a:r>
            <a:r>
              <a:rPr lang="en-US" dirty="0" smtClean="0"/>
              <a:t>Model – Decision Tree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0"/>
            <a:ext cx="8597901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One way we can apply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analytics to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city-level elections is to predict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voting behavior for individuals. 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This can be done by using a regression tree-based machine learning model:   </a:t>
            </a:r>
            <a:endParaRPr lang="en-US" sz="1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9" y="2642409"/>
            <a:ext cx="6791415" cy="3750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381" y="2055374"/>
            <a:ext cx="1562986" cy="14533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1) </a:t>
            </a:r>
            <a:r>
              <a:rPr lang="en-US" sz="1100" dirty="0"/>
              <a:t>Decision tree learning uses a decision tree as a predictive model which maps observations about an item </a:t>
            </a:r>
            <a:r>
              <a:rPr lang="en-US" sz="1100" dirty="0" smtClean="0"/>
              <a:t>to </a:t>
            </a:r>
            <a:r>
              <a:rPr lang="en-US" sz="1100" dirty="0"/>
              <a:t>conclusions about the item's target value</a:t>
            </a:r>
            <a:endParaRPr lang="en-US" sz="1100" dirty="0"/>
          </a:p>
        </p:txBody>
      </p:sp>
      <p:sp>
        <p:nvSpPr>
          <p:cNvPr id="52" name="Rectangle 51"/>
          <p:cNvSpPr/>
          <p:nvPr/>
        </p:nvSpPr>
        <p:spPr>
          <a:xfrm>
            <a:off x="7425463" y="3176630"/>
            <a:ext cx="1562986" cy="9250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2) Observations about </a:t>
            </a:r>
            <a:r>
              <a:rPr lang="en-US" sz="1100" dirty="0" smtClean="0"/>
              <a:t>a person </a:t>
            </a:r>
            <a:r>
              <a:rPr lang="en-US" sz="1100" dirty="0" smtClean="0"/>
              <a:t>are represented in the </a:t>
            </a:r>
            <a:r>
              <a:rPr lang="en-US" sz="1100" b="1" dirty="0" smtClean="0"/>
              <a:t>branches</a:t>
            </a:r>
            <a:r>
              <a:rPr lang="en-US" sz="1100" dirty="0" smtClean="0"/>
              <a:t> to make conclusions about them</a:t>
            </a:r>
            <a:endParaRPr lang="en-US" sz="1100" dirty="0"/>
          </a:p>
        </p:txBody>
      </p:sp>
      <p:sp>
        <p:nvSpPr>
          <p:cNvPr id="53" name="Rectangle 52"/>
          <p:cNvSpPr/>
          <p:nvPr/>
        </p:nvSpPr>
        <p:spPr>
          <a:xfrm>
            <a:off x="6595418" y="5782488"/>
            <a:ext cx="1562986" cy="9607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3) </a:t>
            </a:r>
            <a:r>
              <a:rPr lang="en-US" sz="1200" dirty="0" smtClean="0"/>
              <a:t>This </a:t>
            </a:r>
            <a:r>
              <a:rPr lang="en-US" sz="1200" dirty="0" smtClean="0"/>
              <a:t>allows us to statistically predict the likelihood of an individual voter's turnout</a:t>
            </a:r>
            <a:endParaRPr lang="en-US" sz="900" dirty="0"/>
          </a:p>
        </p:txBody>
      </p:sp>
      <p:cxnSp>
        <p:nvCxnSpPr>
          <p:cNvPr id="7" name="Straight Arrow Connector 6"/>
          <p:cNvCxnSpPr>
            <a:stCxn id="52" idx="1"/>
          </p:cNvCxnSpPr>
          <p:nvPr/>
        </p:nvCxnSpPr>
        <p:spPr>
          <a:xfrm flipH="1" flipV="1">
            <a:off x="6595419" y="3508745"/>
            <a:ext cx="830044" cy="130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92367" y="2291912"/>
            <a:ext cx="687762" cy="464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5986130" y="6193685"/>
            <a:ext cx="609288" cy="65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Prediction Model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73048" y="1197766"/>
            <a:ext cx="8597901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Proxima Nova" charset="0"/>
                <a:ea typeface="Proxima Nova" charset="0"/>
                <a:cs typeface="Proxima Nova" charset="0"/>
              </a:rPr>
              <a:t>Using </a:t>
            </a: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voter history and previous elections results, we can try to predict historical and future voting behavior for each registered voter</a:t>
            </a:r>
            <a:endParaRPr lang="en-US" sz="1800" b="1" dirty="0" smtClean="0"/>
          </a:p>
        </p:txBody>
      </p:sp>
      <p:sp>
        <p:nvSpPr>
          <p:cNvPr id="4" name="Can 3"/>
          <p:cNvSpPr/>
          <p:nvPr/>
        </p:nvSpPr>
        <p:spPr>
          <a:xfrm>
            <a:off x="3288990" y="2213297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Voting History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4866824" y="2213298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Election Results</a:t>
            </a:r>
            <a:endParaRPr lang="en-US" sz="1200" dirty="0"/>
          </a:p>
        </p:txBody>
      </p:sp>
      <p:graphicFrame>
        <p:nvGraphicFramePr>
          <p:cNvPr id="8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77454"/>
              </p:ext>
            </p:extLst>
          </p:nvPr>
        </p:nvGraphicFramePr>
        <p:xfrm>
          <a:off x="457198" y="4082506"/>
          <a:ext cx="8229600" cy="880936"/>
        </p:xfrm>
        <a:graphic>
          <a:graphicData uri="http://schemas.openxmlformats.org/drawingml/2006/table">
            <a:tbl>
              <a:tblPr/>
              <a:tblGrid>
                <a:gridCol w="2280665"/>
                <a:gridCol w="1824293"/>
                <a:gridCol w="2027128"/>
                <a:gridCol w="2097514"/>
              </a:tblGrid>
              <a:tr h="411113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Voter ID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Turnout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Rosie Mendez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Richard Del Rio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823"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123456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.91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.56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8213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.27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0673" y="3322964"/>
            <a:ext cx="601070" cy="617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H="1">
            <a:off x="4893578" y="3322965"/>
            <a:ext cx="481246" cy="617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28149" y="5480093"/>
            <a:ext cx="1228604" cy="9607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% </a:t>
            </a:r>
            <a:r>
              <a:rPr lang="en-US" sz="1200" dirty="0"/>
              <a:t>l</a:t>
            </a:r>
            <a:r>
              <a:rPr lang="en-US" sz="1200" dirty="0" smtClean="0"/>
              <a:t>ikelihood person voted for Rosie Mendez in 2013 Primary</a:t>
            </a:r>
            <a:endParaRPr lang="en-US" sz="900" dirty="0"/>
          </a:p>
        </p:txBody>
      </p:sp>
      <p:sp>
        <p:nvSpPr>
          <p:cNvPr id="21" name="Rectangle 20"/>
          <p:cNvSpPr/>
          <p:nvPr/>
        </p:nvSpPr>
        <p:spPr>
          <a:xfrm>
            <a:off x="7101608" y="5480093"/>
            <a:ext cx="1228604" cy="9607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% </a:t>
            </a:r>
            <a:r>
              <a:rPr lang="en-US" sz="1200" dirty="0"/>
              <a:t>l</a:t>
            </a:r>
            <a:r>
              <a:rPr lang="en-US" sz="1200" dirty="0" smtClean="0"/>
              <a:t>ikelihood person voted for Richard Del Rio in 2013 Primary</a:t>
            </a:r>
            <a:endParaRPr lang="en-US" sz="900" dirty="0"/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7715910" y="5105960"/>
            <a:ext cx="0" cy="374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5642451" y="5105960"/>
            <a:ext cx="0" cy="374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16371" y="5480093"/>
            <a:ext cx="1228604" cy="9607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% likelihood person will vote in specific election</a:t>
            </a:r>
            <a:endParaRPr lang="en-US" sz="9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730673" y="5105960"/>
            <a:ext cx="0" cy="374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3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Prediction Model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68054" y="1181100"/>
            <a:ext cx="8597901" cy="105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latin typeface="Proxima Nova" charset="0"/>
                <a:ea typeface="Proxima Nova" charset="0"/>
                <a:cs typeface="Proxima Nova" charset="0"/>
              </a:rPr>
              <a:t>These models can be used to predict turnout and likely voting choices from previous elections</a:t>
            </a:r>
            <a:endParaRPr lang="en-US" sz="1800" b="1" dirty="0" smtClean="0"/>
          </a:p>
        </p:txBody>
      </p:sp>
      <p:sp>
        <p:nvSpPr>
          <p:cNvPr id="4" name="Can 3"/>
          <p:cNvSpPr/>
          <p:nvPr/>
        </p:nvSpPr>
        <p:spPr>
          <a:xfrm>
            <a:off x="3127625" y="1933020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NYC BOE Voter Data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4705459" y="1933021"/>
            <a:ext cx="1015999" cy="1109667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Census Demographic Data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96" y="1933020"/>
            <a:ext cx="6111208" cy="4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3565"/>
            <a:ext cx="7886700" cy="1325563"/>
          </a:xfrm>
        </p:spPr>
        <p:txBody>
          <a:bodyPr/>
          <a:lstStyle/>
          <a:p>
            <a:pPr eaLnBrk="1" hangingPunct="1"/>
            <a:r>
              <a:rPr lang="en-US" sz="2000" b="1" dirty="0" smtClean="0">
                <a:latin typeface="Proxima Nova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878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Introduction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Prediction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Demographic Model	10 min</a:t>
            </a:r>
          </a:p>
          <a:p>
            <a:pPr eaLnBrk="1" hangingPunct="1"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Donation Analysis	10 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Voter Clustering Model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311 Call Analysis	10 </a:t>
            </a: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min</a:t>
            </a:r>
          </a:p>
          <a:p>
            <a:pPr>
              <a:spcBef>
                <a:spcPct val="100000"/>
              </a:spcBef>
              <a:tabLst>
                <a:tab pos="6865938" algn="l"/>
              </a:tabLst>
            </a:pPr>
            <a:r>
              <a:rPr lang="en-US" sz="1800" dirty="0" smtClean="0">
                <a:latin typeface="Proxima Nova" charset="0"/>
                <a:ea typeface="Proxima Nova" charset="0"/>
                <a:cs typeface="Proxima Nova" charset="0"/>
              </a:rPr>
              <a:t>Services and Product Offerings	10 min</a:t>
            </a:r>
            <a:endParaRPr lang="en-US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1950" y="2645096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1026</Words>
  <Application>Microsoft Macintosh PowerPoint</Application>
  <PresentationFormat>On-screen Show (4:3)</PresentationFormat>
  <Paragraphs>255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Lucida Sans Unicode</vt:lpstr>
      <vt:lpstr>Proxima Nova</vt:lpstr>
      <vt:lpstr>Arial</vt:lpstr>
      <vt:lpstr>Office Theme</vt:lpstr>
      <vt:lpstr>Campaign Consulting Proposal</vt:lpstr>
      <vt:lpstr>Agenda</vt:lpstr>
      <vt:lpstr>Introduction - Background</vt:lpstr>
      <vt:lpstr>Introduction - Background</vt:lpstr>
      <vt:lpstr>Agenda</vt:lpstr>
      <vt:lpstr>Voter Prediction Model – Decision Tree</vt:lpstr>
      <vt:lpstr>Voter Prediction Model</vt:lpstr>
      <vt:lpstr>Voter Prediction Model</vt:lpstr>
      <vt:lpstr>Agenda</vt:lpstr>
      <vt:lpstr>Demographic Model</vt:lpstr>
      <vt:lpstr>Demographic Model – Sample Results </vt:lpstr>
      <vt:lpstr>Demographic Model – Sample Results</vt:lpstr>
      <vt:lpstr>Agenda</vt:lpstr>
      <vt:lpstr>Donation Analysis </vt:lpstr>
      <vt:lpstr>Agenda</vt:lpstr>
      <vt:lpstr>Voter Clustering Model</vt:lpstr>
      <vt:lpstr>Agenda</vt:lpstr>
      <vt:lpstr>311 Call Analysis</vt:lpstr>
      <vt:lpstr>Agenda</vt:lpstr>
      <vt:lpstr>Summary</vt:lpstr>
      <vt:lpstr>Services and Product Offerings</vt:lpstr>
      <vt:lpstr> Appendix</vt:lpstr>
      <vt:lpstr>Voter Prediction Model - Accuracy</vt:lpstr>
      <vt:lpstr>Voter Prediction Model - Accuracy</vt:lpstr>
      <vt:lpstr>Use Case #1: targeting specific locations based upon likely voters</vt:lpstr>
      <vt:lpstr>Use Case #2: targeting specific voters for outreach efforts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creator>Kline, Tyler</dc:creator>
  <cp:lastModifiedBy>Kline, Tyler</cp:lastModifiedBy>
  <cp:revision>112</cp:revision>
  <dcterms:created xsi:type="dcterms:W3CDTF">2017-04-01T15:16:27Z</dcterms:created>
  <dcterms:modified xsi:type="dcterms:W3CDTF">2017-04-12T22:11:52Z</dcterms:modified>
</cp:coreProperties>
</file>